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37"/>
  </p:notesMasterIdLst>
  <p:handoutMasterIdLst>
    <p:handoutMasterId r:id="rId38"/>
  </p:handoutMasterIdLst>
  <p:sldIdLst>
    <p:sldId id="256" r:id="rId5"/>
    <p:sldId id="284" r:id="rId6"/>
    <p:sldId id="320" r:id="rId7"/>
    <p:sldId id="286" r:id="rId8"/>
    <p:sldId id="287" r:id="rId9"/>
    <p:sldId id="288" r:id="rId10"/>
    <p:sldId id="289" r:id="rId11"/>
    <p:sldId id="290" r:id="rId12"/>
    <p:sldId id="292" r:id="rId13"/>
    <p:sldId id="293" r:id="rId14"/>
    <p:sldId id="294" r:id="rId15"/>
    <p:sldId id="319" r:id="rId16"/>
    <p:sldId id="297" r:id="rId17"/>
    <p:sldId id="298" r:id="rId18"/>
    <p:sldId id="299" r:id="rId19"/>
    <p:sldId id="300" r:id="rId20"/>
    <p:sldId id="301" r:id="rId21"/>
    <p:sldId id="302" r:id="rId22"/>
    <p:sldId id="303" r:id="rId23"/>
    <p:sldId id="304" r:id="rId24"/>
    <p:sldId id="305" r:id="rId25"/>
    <p:sldId id="306" r:id="rId26"/>
    <p:sldId id="321" r:id="rId27"/>
    <p:sldId id="309" r:id="rId28"/>
    <p:sldId id="310" r:id="rId29"/>
    <p:sldId id="311" r:id="rId30"/>
    <p:sldId id="312" r:id="rId31"/>
    <p:sldId id="313" r:id="rId32"/>
    <p:sldId id="322" r:id="rId33"/>
    <p:sldId id="314" r:id="rId34"/>
    <p:sldId id="316" r:id="rId35"/>
    <p:sldId id="279" r:id="rId36"/>
  </p:sldIdLst>
  <p:sldSz cx="9144000" cy="5143500" type="screen16x9"/>
  <p:notesSz cx="6858000" cy="9144000"/>
  <p:defaultTextStyle>
    <a:defPPr>
      <a:defRPr lang="en-US"/>
    </a:defPPr>
    <a:lvl1pPr marL="0" algn="l" defTabSz="779074" rtl="0" eaLnBrk="1" latinLnBrk="0" hangingPunct="1">
      <a:defRPr sz="1500" kern="1200">
        <a:solidFill>
          <a:schemeClr val="tx1"/>
        </a:solidFill>
        <a:latin typeface="+mn-lt"/>
        <a:ea typeface="+mn-ea"/>
        <a:cs typeface="+mn-cs"/>
      </a:defRPr>
    </a:lvl1pPr>
    <a:lvl2pPr marL="389538" algn="l" defTabSz="779074" rtl="0" eaLnBrk="1" latinLnBrk="0" hangingPunct="1">
      <a:defRPr sz="1500" kern="1200">
        <a:solidFill>
          <a:schemeClr val="tx1"/>
        </a:solidFill>
        <a:latin typeface="+mn-lt"/>
        <a:ea typeface="+mn-ea"/>
        <a:cs typeface="+mn-cs"/>
      </a:defRPr>
    </a:lvl2pPr>
    <a:lvl3pPr marL="779074" algn="l" defTabSz="779074" rtl="0" eaLnBrk="1" latinLnBrk="0" hangingPunct="1">
      <a:defRPr sz="1500" kern="1200">
        <a:solidFill>
          <a:schemeClr val="tx1"/>
        </a:solidFill>
        <a:latin typeface="+mn-lt"/>
        <a:ea typeface="+mn-ea"/>
        <a:cs typeface="+mn-cs"/>
      </a:defRPr>
    </a:lvl3pPr>
    <a:lvl4pPr marL="1168612" algn="l" defTabSz="779074" rtl="0" eaLnBrk="1" latinLnBrk="0" hangingPunct="1">
      <a:defRPr sz="1500" kern="1200">
        <a:solidFill>
          <a:schemeClr val="tx1"/>
        </a:solidFill>
        <a:latin typeface="+mn-lt"/>
        <a:ea typeface="+mn-ea"/>
        <a:cs typeface="+mn-cs"/>
      </a:defRPr>
    </a:lvl4pPr>
    <a:lvl5pPr marL="1558149" algn="l" defTabSz="779074" rtl="0" eaLnBrk="1" latinLnBrk="0" hangingPunct="1">
      <a:defRPr sz="1500" kern="1200">
        <a:solidFill>
          <a:schemeClr val="tx1"/>
        </a:solidFill>
        <a:latin typeface="+mn-lt"/>
        <a:ea typeface="+mn-ea"/>
        <a:cs typeface="+mn-cs"/>
      </a:defRPr>
    </a:lvl5pPr>
    <a:lvl6pPr marL="1947686" algn="l" defTabSz="779074" rtl="0" eaLnBrk="1" latinLnBrk="0" hangingPunct="1">
      <a:defRPr sz="1500" kern="1200">
        <a:solidFill>
          <a:schemeClr val="tx1"/>
        </a:solidFill>
        <a:latin typeface="+mn-lt"/>
        <a:ea typeface="+mn-ea"/>
        <a:cs typeface="+mn-cs"/>
      </a:defRPr>
    </a:lvl6pPr>
    <a:lvl7pPr marL="2337223" algn="l" defTabSz="779074" rtl="0" eaLnBrk="1" latinLnBrk="0" hangingPunct="1">
      <a:defRPr sz="1500" kern="1200">
        <a:solidFill>
          <a:schemeClr val="tx1"/>
        </a:solidFill>
        <a:latin typeface="+mn-lt"/>
        <a:ea typeface="+mn-ea"/>
        <a:cs typeface="+mn-cs"/>
      </a:defRPr>
    </a:lvl7pPr>
    <a:lvl8pPr marL="2726760" algn="l" defTabSz="779074" rtl="0" eaLnBrk="1" latinLnBrk="0" hangingPunct="1">
      <a:defRPr sz="1500" kern="1200">
        <a:solidFill>
          <a:schemeClr val="tx1"/>
        </a:solidFill>
        <a:latin typeface="+mn-lt"/>
        <a:ea typeface="+mn-ea"/>
        <a:cs typeface="+mn-cs"/>
      </a:defRPr>
    </a:lvl8pPr>
    <a:lvl9pPr marL="3116298" algn="l" defTabSz="779074"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iti Chasen" initials="AC" lastIdx="13" clrIdx="0">
    <p:extLst>
      <p:ext uri="{19B8F6BF-5375-455C-9EA6-DF929625EA0E}">
        <p15:presenceInfo xmlns:p15="http://schemas.microsoft.com/office/powerpoint/2012/main" userId="S-1-5-21-488054422-984491705-4547331-539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BD00"/>
    <a:srgbClr val="FFCE00"/>
    <a:srgbClr val="101F3F"/>
    <a:srgbClr val="5580C3"/>
    <a:srgbClr val="005596"/>
    <a:srgbClr val="5F5F5F"/>
    <a:srgbClr val="626262"/>
    <a:srgbClr val="005598"/>
    <a:srgbClr val="2C2C2C"/>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2" autoAdjust="0"/>
    <p:restoredTop sz="94713" autoAdjust="0"/>
  </p:normalViewPr>
  <p:slideViewPr>
    <p:cSldViewPr snapToGrid="0">
      <p:cViewPr varScale="1">
        <p:scale>
          <a:sx n="149" d="100"/>
          <a:sy n="149" d="100"/>
        </p:scale>
        <p:origin x="162" y="4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0"/>
    </p:cViewPr>
  </p:sorterViewPr>
  <p:notesViewPr>
    <p:cSldViewPr snapToGrid="0">
      <p:cViewPr varScale="1">
        <p:scale>
          <a:sx n="78" d="100"/>
          <a:sy n="78" d="100"/>
        </p:scale>
        <p:origin x="26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https://cree-my.sharepoint.com/personal/astevens_cree_com/Documents/Petro/Next%20Gen%20Canopy/Project%20Cylon%20Forecast%20-%2009.17.19.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https://cree-my.sharepoint.com/personal/astevens_cree_com/Documents/Petro/Next%20Gen%20Canopy/Project%20Cylon%20MRR%20Financials%20QPC5.01-FRM06%20Rev%2005%20071119%20-%2009.17.19.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oleObject" Target="https://cree-my.sharepoint.com/personal/astevens_cree_com/Documents/Petro/Next%20Gen%20Canopy/Project%20Cylon%20Forecast%20-%2009.17.19.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https://cree-my.sharepoint.com/personal/astevens_cree_com/Documents/Petro/Next%20Gen%20Canopy/Project%20Cylon%20Forecast%20-%2009.17.19.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Market Share (millions)</a:t>
            </a:r>
          </a:p>
        </c:rich>
      </c:tx>
      <c:overlay val="0"/>
    </c:title>
    <c:autoTitleDeleted val="0"/>
    <c:plotArea>
      <c:layout>
        <c:manualLayout>
          <c:layoutTarget val="inner"/>
          <c:xMode val="edge"/>
          <c:yMode val="edge"/>
          <c:x val="0.14967829889108716"/>
          <c:y val="0.12768664856926759"/>
          <c:w val="0.72883680850563093"/>
          <c:h val="0.52978489396627593"/>
        </c:manualLayout>
      </c:layout>
      <c:barChart>
        <c:barDir val="col"/>
        <c:grouping val="clustered"/>
        <c:varyColors val="0"/>
        <c:ser>
          <c:idx val="0"/>
          <c:order val="0"/>
          <c:tx>
            <c:strRef>
              <c:f>Sheet1!$B$1</c:f>
              <c:strCache>
                <c:ptCount val="1"/>
                <c:pt idx="0">
                  <c:v>Cree</c:v>
                </c:pt>
              </c:strCache>
            </c:strRef>
          </c:tx>
          <c:invertIfNegative val="0"/>
          <c:dLbls>
            <c:delete val="1"/>
          </c:dLbls>
          <c:cat>
            <c:strRef>
              <c:f>Sheet1!$A$2:$A$5</c:f>
              <c:strCache>
                <c:ptCount val="4"/>
                <c:pt idx="0">
                  <c:v>Parking Structure</c:v>
                </c:pt>
                <c:pt idx="1">
                  <c:v>Canopy Outdoor</c:v>
                </c:pt>
                <c:pt idx="2">
                  <c:v>Other Garage &amp; Canopy</c:v>
                </c:pt>
                <c:pt idx="3">
                  <c:v>Total Market</c:v>
                </c:pt>
              </c:strCache>
            </c:strRef>
          </c:cat>
          <c:val>
            <c:numRef>
              <c:f>Sheet1!$B$2:$B$5</c:f>
              <c:numCache>
                <c:formatCode>_("$"* #,##0.0_);_("$"* \(#,##0.0\);_("$"* "-"??_);_(@_)</c:formatCode>
                <c:ptCount val="4"/>
                <c:pt idx="0">
                  <c:v>15.3</c:v>
                </c:pt>
                <c:pt idx="1">
                  <c:v>37.6</c:v>
                </c:pt>
                <c:pt idx="2">
                  <c:v>0.9</c:v>
                </c:pt>
                <c:pt idx="3">
                  <c:v>53.800000000000004</c:v>
                </c:pt>
              </c:numCache>
            </c:numRef>
          </c:val>
          <c:extLst>
            <c:ext xmlns:c16="http://schemas.microsoft.com/office/drawing/2014/chart" uri="{C3380CC4-5D6E-409C-BE32-E72D297353CC}">
              <c16:uniqueId val="{00000003-6C75-4A11-B5CA-5865B675954B}"/>
            </c:ext>
          </c:extLst>
        </c:ser>
        <c:ser>
          <c:idx val="2"/>
          <c:order val="1"/>
          <c:tx>
            <c:strRef>
              <c:f>Sheet1!$C$1</c:f>
              <c:strCache>
                <c:ptCount val="1"/>
                <c:pt idx="0">
                  <c:v>Market</c:v>
                </c:pt>
              </c:strCache>
            </c:strRef>
          </c:tx>
          <c:invertIfNegative val="0"/>
          <c:dLbls>
            <c:delete val="1"/>
          </c:dLbls>
          <c:cat>
            <c:strRef>
              <c:f>Sheet1!$A$2:$A$5</c:f>
              <c:strCache>
                <c:ptCount val="4"/>
                <c:pt idx="0">
                  <c:v>Parking Structure</c:v>
                </c:pt>
                <c:pt idx="1">
                  <c:v>Canopy Outdoor</c:v>
                </c:pt>
                <c:pt idx="2">
                  <c:v>Other Garage &amp; Canopy</c:v>
                </c:pt>
                <c:pt idx="3">
                  <c:v>Total Market</c:v>
                </c:pt>
              </c:strCache>
            </c:strRef>
          </c:cat>
          <c:val>
            <c:numRef>
              <c:f>Sheet1!$C$2:$C$5</c:f>
              <c:numCache>
                <c:formatCode>_("$"* #,##0.0_);_("$"* \(#,##0.0\);_("$"* "-"??_);_(@_)</c:formatCode>
                <c:ptCount val="4"/>
                <c:pt idx="0">
                  <c:v>81.99</c:v>
                </c:pt>
                <c:pt idx="1">
                  <c:v>59</c:v>
                </c:pt>
                <c:pt idx="2">
                  <c:v>38.130000000000003</c:v>
                </c:pt>
                <c:pt idx="3">
                  <c:v>179.12</c:v>
                </c:pt>
              </c:numCache>
            </c:numRef>
          </c:val>
          <c:extLst>
            <c:ext xmlns:c16="http://schemas.microsoft.com/office/drawing/2014/chart" uri="{C3380CC4-5D6E-409C-BE32-E72D297353CC}">
              <c16:uniqueId val="{00000004-6C75-4A11-B5CA-5865B675954B}"/>
            </c:ext>
          </c:extLst>
        </c:ser>
        <c:dLbls>
          <c:dLblPos val="outEnd"/>
          <c:showLegendKey val="0"/>
          <c:showVal val="1"/>
          <c:showCatName val="0"/>
          <c:showSerName val="0"/>
          <c:showPercent val="0"/>
          <c:showBubbleSize val="0"/>
        </c:dLbls>
        <c:gapWidth val="75"/>
        <c:axId val="879335808"/>
        <c:axId val="879335480"/>
      </c:barChart>
      <c:valAx>
        <c:axId val="879335480"/>
        <c:scaling>
          <c:orientation val="minMax"/>
        </c:scaling>
        <c:delete val="0"/>
        <c:axPos val="l"/>
        <c:numFmt formatCode="_(&quot;$&quot;* #,##0.0_);_(&quot;$&quot;* \(#,##0.0\);_(&quot;$&quot;* &quot;-&quot;??_);_(@_)" sourceLinked="1"/>
        <c:majorTickMark val="out"/>
        <c:minorTickMark val="none"/>
        <c:tickLblPos val="nextTo"/>
        <c:crossAx val="879335808"/>
        <c:crosses val="autoZero"/>
        <c:crossBetween val="between"/>
      </c:valAx>
      <c:catAx>
        <c:axId val="879335808"/>
        <c:scaling>
          <c:orientation val="minMax"/>
        </c:scaling>
        <c:delete val="0"/>
        <c:axPos val="b"/>
        <c:numFmt formatCode="General" sourceLinked="1"/>
        <c:majorTickMark val="out"/>
        <c:minorTickMark val="none"/>
        <c:tickLblPos val="nextTo"/>
        <c:crossAx val="879335480"/>
        <c:crosses val="autoZero"/>
        <c:auto val="1"/>
        <c:lblAlgn val="ctr"/>
        <c:lblOffset val="100"/>
        <c:noMultiLvlLbl val="0"/>
      </c:catAx>
      <c:dTable>
        <c:showHorzBorder val="1"/>
        <c:showVertBorder val="1"/>
        <c:showOutline val="1"/>
        <c:showKeys val="0"/>
      </c:dTable>
    </c:plotArea>
    <c:legend>
      <c:legendPos val="b"/>
      <c:overlay val="0"/>
    </c:legend>
    <c:plotVisOnly val="1"/>
    <c:dispBlanksAs val="gap"/>
    <c:showDLblsOverMax val="0"/>
  </c:chart>
  <c:txPr>
    <a:bodyPr/>
    <a:lstStyle/>
    <a:p>
      <a:pPr>
        <a:defRPr sz="105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US" dirty="0"/>
              <a:t>2019</a:t>
            </a:r>
            <a:r>
              <a:rPr lang="en-US" baseline="0" dirty="0"/>
              <a:t> Garage &amp; Canopy = $179M</a:t>
            </a:r>
            <a:endParaRPr lang="en-US" dirty="0"/>
          </a:p>
        </c:rich>
      </c:tx>
      <c:layout>
        <c:manualLayout>
          <c:xMode val="edge"/>
          <c:yMode val="edge"/>
          <c:x val="0.12799711439578826"/>
          <c:y val="3.8654616436632809E-2"/>
        </c:manualLayout>
      </c:layout>
      <c:overlay val="0"/>
    </c:title>
    <c:autoTitleDeleted val="0"/>
    <c:view3D>
      <c:rotX val="30"/>
      <c:rotY val="115"/>
      <c:rAngAx val="0"/>
    </c:view3D>
    <c:floor>
      <c:thickness val="0"/>
    </c:floor>
    <c:sideWall>
      <c:thickness val="0"/>
    </c:sideWall>
    <c:backWall>
      <c:thickness val="0"/>
    </c:backWall>
    <c:plotArea>
      <c:layout>
        <c:manualLayout>
          <c:layoutTarget val="inner"/>
          <c:xMode val="edge"/>
          <c:yMode val="edge"/>
          <c:x val="1.5716412641402278E-2"/>
          <c:y val="0.23721999614099468"/>
          <c:w val="0.71418151678408626"/>
          <c:h val="0.61283150763809202"/>
        </c:manualLayout>
      </c:layout>
      <c:pie3DChart>
        <c:varyColors val="1"/>
        <c:ser>
          <c:idx val="0"/>
          <c:order val="0"/>
          <c:tx>
            <c:strRef>
              <c:f>Sheet1!$B$1</c:f>
              <c:strCache>
                <c:ptCount val="1"/>
                <c:pt idx="0">
                  <c:v>Sales</c:v>
                </c:pt>
              </c:strCache>
            </c:strRef>
          </c:tx>
          <c:dPt>
            <c:idx val="0"/>
            <c:bubble3D val="0"/>
            <c:spPr>
              <a:ln>
                <a:solidFill>
                  <a:schemeClr val="tx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74B9-4023-8213-2F25B9E25EB1}"/>
              </c:ext>
            </c:extLst>
          </c:dPt>
          <c:dLbls>
            <c:dLbl>
              <c:idx val="0"/>
              <c:layout>
                <c:manualLayout>
                  <c:x val="4.9444521189237305E-2"/>
                  <c:y val="2.602140403052987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45224171539961011"/>
                      <c:h val="0.16559784494973778"/>
                    </c:manualLayout>
                  </c15:layout>
                </c:ext>
                <c:ext xmlns:c16="http://schemas.microsoft.com/office/drawing/2014/chart" uri="{C3380CC4-5D6E-409C-BE32-E72D297353CC}">
                  <c16:uniqueId val="{00000001-74B9-4023-8213-2F25B9E25EB1}"/>
                </c:ext>
              </c:extLst>
            </c:dLbl>
            <c:dLbl>
              <c:idx val="1"/>
              <c:layout>
                <c:manualLayout>
                  <c:x val="-6.6276803118908378E-2"/>
                  <c:y val="-2.459839227785724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74B9-4023-8213-2F25B9E25EB1}"/>
                </c:ext>
              </c:extLst>
            </c:dLbl>
            <c:dLbl>
              <c:idx val="2"/>
              <c:layout>
                <c:manualLayout>
                  <c:x val="5.5555555555555552E-2"/>
                  <c:y val="-7.089408475639466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4B9-4023-8213-2F25B9E25EB1}"/>
                </c:ext>
              </c:extLst>
            </c:dLbl>
            <c:dLbl>
              <c:idx val="3"/>
              <c:layout>
                <c:manualLayout>
                  <c:x val="5.8479532163741264E-3"/>
                  <c:y val="-0.1850736180905449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74B9-4023-8213-2F25B9E25EB1}"/>
                </c:ext>
              </c:extLst>
            </c:dLbl>
            <c:dLbl>
              <c:idx val="4"/>
              <c:layout>
                <c:manualLayout>
                  <c:x val="2.5340823625117036E-2"/>
                  <c:y val="-5.206226206335778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4B9-4023-8213-2F25B9E25EB1}"/>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Sheet1!$A$2:$A$4</c:f>
              <c:strCache>
                <c:ptCount val="3"/>
                <c:pt idx="0">
                  <c:v>Parking Structure</c:v>
                </c:pt>
                <c:pt idx="1">
                  <c:v>Canopy Outdoor</c:v>
                </c:pt>
                <c:pt idx="2">
                  <c:v>Other Garage &amp; Canopy</c:v>
                </c:pt>
              </c:strCache>
            </c:strRef>
          </c:cat>
          <c:val>
            <c:numRef>
              <c:f>Sheet1!$B$2:$B$4</c:f>
              <c:numCache>
                <c:formatCode>"$"#,##0_);[Red]\("$"#,##0\)</c:formatCode>
                <c:ptCount val="3"/>
                <c:pt idx="0">
                  <c:v>82</c:v>
                </c:pt>
                <c:pt idx="1">
                  <c:v>59</c:v>
                </c:pt>
                <c:pt idx="2">
                  <c:v>38</c:v>
                </c:pt>
              </c:numCache>
            </c:numRef>
          </c:val>
          <c:extLst>
            <c:ext xmlns:c16="http://schemas.microsoft.com/office/drawing/2014/chart" uri="{C3380CC4-5D6E-409C-BE32-E72D297353CC}">
              <c16:uniqueId val="{00000006-74B9-4023-8213-2F25B9E25EB1}"/>
            </c:ext>
          </c:extLst>
        </c:ser>
        <c:dLbls>
          <c:dLblPos val="inEnd"/>
          <c:showLegendKey val="0"/>
          <c:showVal val="1"/>
          <c:showCatName val="1"/>
          <c:showSerName val="0"/>
          <c:showPercent val="0"/>
          <c:showBubbleSize val="0"/>
          <c:showLeaderLines val="0"/>
        </c:dLbls>
      </c:pie3DChart>
    </c:plotArea>
    <c:plotVisOnly val="1"/>
    <c:dispBlanksAs val="gap"/>
    <c:showDLblsOverMax val="0"/>
  </c:chart>
  <c:txPr>
    <a:bodyPr/>
    <a:lstStyle/>
    <a:p>
      <a:pPr>
        <a:defRPr sz="11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err="1"/>
              <a:t>Cylon</a:t>
            </a:r>
            <a:r>
              <a:rPr lang="en-US" sz="1200" b="1" baseline="0" dirty="0"/>
              <a:t> </a:t>
            </a:r>
            <a:r>
              <a:rPr lang="en-US" sz="1200" b="1" dirty="0"/>
              <a:t>Vitality</a:t>
            </a:r>
          </a:p>
        </c:rich>
      </c:tx>
      <c:layout>
        <c:manualLayout>
          <c:xMode val="edge"/>
          <c:yMode val="edge"/>
          <c:x val="0.11772253061980895"/>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85153393870985"/>
          <c:y val="0.16232169157878676"/>
          <c:w val="0.75775208694846441"/>
          <c:h val="0.64646403323815393"/>
        </c:manualLayout>
      </c:layout>
      <c:barChart>
        <c:barDir val="col"/>
        <c:grouping val="clustered"/>
        <c:varyColors val="0"/>
        <c:ser>
          <c:idx val="0"/>
          <c:order val="0"/>
          <c:tx>
            <c:strRef>
              <c:f>Sheet1!$B$1</c:f>
              <c:strCache>
                <c:ptCount val="1"/>
                <c:pt idx="0">
                  <c:v>Vitality $</c:v>
                </c:pt>
              </c:strCache>
            </c:strRef>
          </c:tx>
          <c:spPr>
            <a:solidFill>
              <a:srgbClr val="007635"/>
            </a:solidFill>
            <a:ln>
              <a:solidFill>
                <a:schemeClr val="tx1"/>
              </a:solidFill>
            </a:ln>
            <a:effectLst/>
          </c:spPr>
          <c:invertIfNegative val="0"/>
          <c:dPt>
            <c:idx val="0"/>
            <c:invertIfNegative val="0"/>
            <c:bubble3D val="0"/>
            <c:spPr>
              <a:solidFill>
                <a:srgbClr val="007635"/>
              </a:solidFill>
              <a:ln>
                <a:solidFill>
                  <a:schemeClr val="tx1"/>
                </a:solidFill>
              </a:ln>
              <a:effectLst/>
            </c:spPr>
            <c:extLst>
              <c:ext xmlns:c16="http://schemas.microsoft.com/office/drawing/2014/chart" uri="{C3380CC4-5D6E-409C-BE32-E72D297353CC}">
                <c16:uniqueId val="{00000001-D36E-45AB-9CBE-30B10C247C8C}"/>
              </c:ext>
            </c:extLst>
          </c:dPt>
          <c:dPt>
            <c:idx val="1"/>
            <c:invertIfNegative val="0"/>
            <c:bubble3D val="0"/>
            <c:spPr>
              <a:solidFill>
                <a:srgbClr val="007635"/>
              </a:solidFill>
              <a:ln>
                <a:solidFill>
                  <a:schemeClr val="tx1"/>
                </a:solidFill>
              </a:ln>
              <a:effectLst/>
            </c:spPr>
            <c:extLst>
              <c:ext xmlns:c16="http://schemas.microsoft.com/office/drawing/2014/chart" uri="{C3380CC4-5D6E-409C-BE32-E72D297353CC}">
                <c16:uniqueId val="{00000003-D36E-45AB-9CBE-30B10C247C8C}"/>
              </c:ext>
            </c:extLst>
          </c:dPt>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CY19</c:v>
                </c:pt>
                <c:pt idx="1">
                  <c:v>CY20</c:v>
                </c:pt>
                <c:pt idx="2">
                  <c:v>CY21</c:v>
                </c:pt>
                <c:pt idx="3">
                  <c:v>CY22</c:v>
                </c:pt>
                <c:pt idx="4">
                  <c:v>CY23</c:v>
                </c:pt>
              </c:strCache>
            </c:strRef>
          </c:cat>
          <c:val>
            <c:numRef>
              <c:f>Sheet1!$B$2:$B$6</c:f>
              <c:numCache>
                <c:formatCode>"$"#,##0.0</c:formatCode>
                <c:ptCount val="5"/>
                <c:pt idx="0">
                  <c:v>0</c:v>
                </c:pt>
                <c:pt idx="1">
                  <c:v>0.93500000000000005</c:v>
                </c:pt>
                <c:pt idx="2">
                  <c:v>4.9720000000000004</c:v>
                </c:pt>
                <c:pt idx="3">
                  <c:v>8.4700000000000006</c:v>
                </c:pt>
                <c:pt idx="4">
                  <c:v>12.199</c:v>
                </c:pt>
              </c:numCache>
            </c:numRef>
          </c:val>
          <c:extLst>
            <c:ext xmlns:c16="http://schemas.microsoft.com/office/drawing/2014/chart" uri="{C3380CC4-5D6E-409C-BE32-E72D297353CC}">
              <c16:uniqueId val="{00000004-D36E-45AB-9CBE-30B10C247C8C}"/>
            </c:ext>
          </c:extLst>
        </c:ser>
        <c:dLbls>
          <c:showLegendKey val="0"/>
          <c:showVal val="0"/>
          <c:showCatName val="0"/>
          <c:showSerName val="0"/>
          <c:showPercent val="0"/>
          <c:showBubbleSize val="0"/>
        </c:dLbls>
        <c:gapWidth val="50"/>
        <c:axId val="444443072"/>
        <c:axId val="444442416"/>
      </c:barChart>
      <c:lineChart>
        <c:grouping val="standard"/>
        <c:varyColors val="0"/>
        <c:ser>
          <c:idx val="1"/>
          <c:order val="1"/>
          <c:tx>
            <c:strRef>
              <c:f>Sheet1!$C$1</c:f>
              <c:strCache>
                <c:ptCount val="1"/>
                <c:pt idx="0">
                  <c:v>Vitality %</c:v>
                </c:pt>
              </c:strCache>
            </c:strRef>
          </c:tx>
          <c:spPr>
            <a:ln w="28575" cap="rnd">
              <a:solidFill>
                <a:schemeClr val="accent2"/>
              </a:solidFill>
              <a:round/>
            </a:ln>
            <a:effectLst/>
          </c:spPr>
          <c:marker>
            <c:symbol val="circle"/>
            <c:size val="5"/>
            <c:spPr>
              <a:solidFill>
                <a:schemeClr val="accent2"/>
              </a:solidFill>
              <a:ln w="9525">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CY19</c:v>
                </c:pt>
                <c:pt idx="1">
                  <c:v>CY20</c:v>
                </c:pt>
                <c:pt idx="2">
                  <c:v>CY21</c:v>
                </c:pt>
                <c:pt idx="3">
                  <c:v>CY22</c:v>
                </c:pt>
                <c:pt idx="4">
                  <c:v>CY23</c:v>
                </c:pt>
              </c:strCache>
            </c:strRef>
          </c:cat>
          <c:val>
            <c:numRef>
              <c:f>Sheet1!$C$2:$C$6</c:f>
              <c:numCache>
                <c:formatCode>0.0%</c:formatCode>
                <c:ptCount val="5"/>
                <c:pt idx="0">
                  <c:v>0</c:v>
                </c:pt>
                <c:pt idx="1">
                  <c:v>3.5067321756741557E-2</c:v>
                </c:pt>
                <c:pt idx="2">
                  <c:v>0.19345550756779892</c:v>
                </c:pt>
                <c:pt idx="3">
                  <c:v>0.35759520391792621</c:v>
                </c:pt>
                <c:pt idx="4">
                  <c:v>0.54826966292134827</c:v>
                </c:pt>
              </c:numCache>
            </c:numRef>
          </c:val>
          <c:smooth val="0"/>
          <c:extLst>
            <c:ext xmlns:c16="http://schemas.microsoft.com/office/drawing/2014/chart" uri="{C3380CC4-5D6E-409C-BE32-E72D297353CC}">
              <c16:uniqueId val="{00000005-D36E-45AB-9CBE-30B10C247C8C}"/>
            </c:ext>
          </c:extLst>
        </c:ser>
        <c:dLbls>
          <c:showLegendKey val="0"/>
          <c:showVal val="0"/>
          <c:showCatName val="0"/>
          <c:showSerName val="0"/>
          <c:showPercent val="0"/>
          <c:showBubbleSize val="0"/>
        </c:dLbls>
        <c:marker val="1"/>
        <c:smooth val="0"/>
        <c:axId val="630301256"/>
        <c:axId val="630300272"/>
      </c:lineChart>
      <c:catAx>
        <c:axId val="44444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444442416"/>
        <c:crosses val="autoZero"/>
        <c:auto val="1"/>
        <c:lblAlgn val="ctr"/>
        <c:lblOffset val="100"/>
        <c:noMultiLvlLbl val="0"/>
      </c:catAx>
      <c:valAx>
        <c:axId val="444442416"/>
        <c:scaling>
          <c:orientation val="minMax"/>
          <c:max val="30"/>
          <c:min val="0"/>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44443072"/>
        <c:crosses val="autoZero"/>
        <c:crossBetween val="between"/>
        <c:majorUnit val="10"/>
        <c:minorUnit val="5"/>
      </c:valAx>
      <c:valAx>
        <c:axId val="630300272"/>
        <c:scaling>
          <c:orientation val="minMax"/>
          <c:max val="0.60000000000000009"/>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30301256"/>
        <c:crosses val="max"/>
        <c:crossBetween val="between"/>
        <c:majorUnit val="0.1"/>
        <c:minorUnit val="0.1"/>
      </c:valAx>
      <c:catAx>
        <c:axId val="630301256"/>
        <c:scaling>
          <c:orientation val="minMax"/>
        </c:scaling>
        <c:delete val="1"/>
        <c:axPos val="b"/>
        <c:numFmt formatCode="General" sourceLinked="1"/>
        <c:majorTickMark val="out"/>
        <c:minorTickMark val="none"/>
        <c:tickLblPos val="nextTo"/>
        <c:crossAx val="630300272"/>
        <c:crosses val="autoZero"/>
        <c:auto val="1"/>
        <c:lblAlgn val="ctr"/>
        <c:lblOffset val="100"/>
        <c:noMultiLvlLbl val="0"/>
      </c:catAx>
      <c:spPr>
        <a:noFill/>
        <a:ln>
          <a:noFill/>
        </a:ln>
        <a:effectLst/>
      </c:spPr>
    </c:plotArea>
    <c:legend>
      <c:legendPos val="b"/>
      <c:layout>
        <c:manualLayout>
          <c:xMode val="edge"/>
          <c:yMode val="edge"/>
          <c:x val="0.25656751731051103"/>
          <c:y val="0.89773650242014502"/>
          <c:w val="0.47619488855568853"/>
          <c:h val="8.404710300304825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Canopy Revenue &amp; Margin</a:t>
            </a:r>
            <a:r>
              <a:rPr lang="en-US" sz="800" dirty="0"/>
              <a:t> (thousands)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'[Project Cylon Forecast - 09.17.19.xlsx]Canopy w Cylon'!$I$2</c:f>
              <c:strCache>
                <c:ptCount val="1"/>
                <c:pt idx="0">
                  <c:v>227</c:v>
                </c:pt>
              </c:strCache>
            </c:strRef>
          </c:tx>
          <c:spPr>
            <a:solidFill>
              <a:schemeClr val="accent1"/>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Cylon'!$J$2:$N$2</c:f>
              <c:numCache>
                <c:formatCode>"$"#,##0</c:formatCode>
                <c:ptCount val="5"/>
                <c:pt idx="0">
                  <c:v>108675</c:v>
                </c:pt>
                <c:pt idx="1">
                  <c:v>0</c:v>
                </c:pt>
                <c:pt idx="2">
                  <c:v>0</c:v>
                </c:pt>
                <c:pt idx="3">
                  <c:v>0</c:v>
                </c:pt>
                <c:pt idx="4">
                  <c:v>0</c:v>
                </c:pt>
              </c:numCache>
            </c:numRef>
          </c:val>
          <c:extLst>
            <c:ext xmlns:c16="http://schemas.microsoft.com/office/drawing/2014/chart" uri="{C3380CC4-5D6E-409C-BE32-E72D297353CC}">
              <c16:uniqueId val="{00000000-97B0-4B25-B615-D7AE61648C23}"/>
            </c:ext>
          </c:extLst>
        </c:ser>
        <c:ser>
          <c:idx val="1"/>
          <c:order val="1"/>
          <c:tx>
            <c:strRef>
              <c:f>'[Project Cylon Forecast - 09.17.19.xlsx]Canopy w Cylon'!$I$3</c:f>
              <c:strCache>
                <c:ptCount val="1"/>
                <c:pt idx="0">
                  <c:v>228</c:v>
                </c:pt>
              </c:strCache>
            </c:strRef>
          </c:tx>
          <c:spPr>
            <a:solidFill>
              <a:schemeClr val="accent2"/>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Cylon'!$J$3:$N$3</c:f>
              <c:numCache>
                <c:formatCode>"$"#,##0</c:formatCode>
                <c:ptCount val="5"/>
                <c:pt idx="0">
                  <c:v>2141126.9800850498</c:v>
                </c:pt>
                <c:pt idx="1">
                  <c:v>1418418.8813289034</c:v>
                </c:pt>
                <c:pt idx="2">
                  <c:v>909242.87264673295</c:v>
                </c:pt>
                <c:pt idx="3">
                  <c:v>636470.01085271302</c:v>
                </c:pt>
                <c:pt idx="4">
                  <c:v>363697.14905869321</c:v>
                </c:pt>
              </c:numCache>
            </c:numRef>
          </c:val>
          <c:extLst>
            <c:ext xmlns:c16="http://schemas.microsoft.com/office/drawing/2014/chart" uri="{C3380CC4-5D6E-409C-BE32-E72D297353CC}">
              <c16:uniqueId val="{00000001-97B0-4B25-B615-D7AE61648C23}"/>
            </c:ext>
          </c:extLst>
        </c:ser>
        <c:ser>
          <c:idx val="2"/>
          <c:order val="2"/>
          <c:tx>
            <c:strRef>
              <c:f>'[Project Cylon Forecast - 09.17.19.xlsx]Canopy w Cylon'!$I$4</c:f>
              <c:strCache>
                <c:ptCount val="1"/>
                <c:pt idx="0">
                  <c:v>304</c:v>
                </c:pt>
              </c:strCache>
            </c:strRef>
          </c:tx>
          <c:spPr>
            <a:solidFill>
              <a:schemeClr val="accent3"/>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Cylon'!$J$4:$N$4</c:f>
              <c:numCache>
                <c:formatCode>"$"#,##0</c:formatCode>
                <c:ptCount val="5"/>
                <c:pt idx="0">
                  <c:v>2929664.0100000002</c:v>
                </c:pt>
                <c:pt idx="1">
                  <c:v>2318000</c:v>
                </c:pt>
                <c:pt idx="2">
                  <c:v>2135000</c:v>
                </c:pt>
                <c:pt idx="3">
                  <c:v>1830000</c:v>
                </c:pt>
                <c:pt idx="4">
                  <c:v>1677500</c:v>
                </c:pt>
              </c:numCache>
            </c:numRef>
          </c:val>
          <c:extLst>
            <c:ext xmlns:c16="http://schemas.microsoft.com/office/drawing/2014/chart" uri="{C3380CC4-5D6E-409C-BE32-E72D297353CC}">
              <c16:uniqueId val="{00000002-97B0-4B25-B615-D7AE61648C23}"/>
            </c:ext>
          </c:extLst>
        </c:ser>
        <c:ser>
          <c:idx val="3"/>
          <c:order val="3"/>
          <c:tx>
            <c:strRef>
              <c:f>'[Project Cylon Forecast - 09.17.19.xlsx]Canopy w Cylon'!$I$5</c:f>
              <c:strCache>
                <c:ptCount val="1"/>
                <c:pt idx="0">
                  <c:v>EDG</c:v>
                </c:pt>
              </c:strCache>
            </c:strRef>
          </c:tx>
          <c:spPr>
            <a:solidFill>
              <a:schemeClr val="accent4"/>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Cylon'!$J$5:$N$5</c:f>
              <c:numCache>
                <c:formatCode>"$"#,##0</c:formatCode>
                <c:ptCount val="5"/>
                <c:pt idx="0">
                  <c:v>800060.84000000008</c:v>
                </c:pt>
                <c:pt idx="1">
                  <c:v>702000</c:v>
                </c:pt>
                <c:pt idx="2">
                  <c:v>585000</c:v>
                </c:pt>
                <c:pt idx="3">
                  <c:v>390000</c:v>
                </c:pt>
                <c:pt idx="4">
                  <c:v>390000</c:v>
                </c:pt>
              </c:numCache>
            </c:numRef>
          </c:val>
          <c:extLst>
            <c:ext xmlns:c16="http://schemas.microsoft.com/office/drawing/2014/chart" uri="{C3380CC4-5D6E-409C-BE32-E72D297353CC}">
              <c16:uniqueId val="{00000003-97B0-4B25-B615-D7AE61648C23}"/>
            </c:ext>
          </c:extLst>
        </c:ser>
        <c:ser>
          <c:idx val="4"/>
          <c:order val="4"/>
          <c:tx>
            <c:strRef>
              <c:f>'[Project Cylon Forecast - 09.17.19.xlsx]Canopy w Cylon'!$I$6</c:f>
              <c:strCache>
                <c:ptCount val="1"/>
                <c:pt idx="0">
                  <c:v>CPY</c:v>
                </c:pt>
              </c:strCache>
            </c:strRef>
          </c:tx>
          <c:spPr>
            <a:solidFill>
              <a:schemeClr val="accent3">
                <a:lumMod val="40000"/>
                <a:lumOff val="60000"/>
              </a:schemeClr>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Cylon'!$J$6:$N$6</c:f>
              <c:numCache>
                <c:formatCode>"$"#,##0</c:formatCode>
                <c:ptCount val="5"/>
                <c:pt idx="0">
                  <c:v>22721606.150395788</c:v>
                </c:pt>
                <c:pt idx="1">
                  <c:v>19250000</c:v>
                </c:pt>
                <c:pt idx="2">
                  <c:v>15400000</c:v>
                </c:pt>
                <c:pt idx="3">
                  <c:v>11000000</c:v>
                </c:pt>
                <c:pt idx="4">
                  <c:v>6600000</c:v>
                </c:pt>
              </c:numCache>
            </c:numRef>
          </c:val>
          <c:extLst>
            <c:ext xmlns:c16="http://schemas.microsoft.com/office/drawing/2014/chart" uri="{C3380CC4-5D6E-409C-BE32-E72D297353CC}">
              <c16:uniqueId val="{00000004-97B0-4B25-B615-D7AE61648C23}"/>
            </c:ext>
          </c:extLst>
        </c:ser>
        <c:ser>
          <c:idx val="5"/>
          <c:order val="5"/>
          <c:tx>
            <c:strRef>
              <c:f>'[Project Cylon Forecast - 09.17.19.xlsx]Canopy w Cylon'!$I$7</c:f>
              <c:strCache>
                <c:ptCount val="1"/>
                <c:pt idx="0">
                  <c:v>CPT</c:v>
                </c:pt>
              </c:strCache>
            </c:strRef>
          </c:tx>
          <c:spPr>
            <a:solidFill>
              <a:schemeClr val="accent6"/>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Cylon'!$J$7:$N$7</c:f>
              <c:numCache>
                <c:formatCode>"$"#,##0</c:formatCode>
                <c:ptCount val="5"/>
                <c:pt idx="0">
                  <c:v>391140</c:v>
                </c:pt>
                <c:pt idx="1">
                  <c:v>2040000</c:v>
                </c:pt>
                <c:pt idx="2">
                  <c:v>1700000</c:v>
                </c:pt>
                <c:pt idx="3">
                  <c:v>1360000</c:v>
                </c:pt>
                <c:pt idx="4">
                  <c:v>1020000</c:v>
                </c:pt>
              </c:numCache>
            </c:numRef>
          </c:val>
          <c:extLst>
            <c:ext xmlns:c16="http://schemas.microsoft.com/office/drawing/2014/chart" uri="{C3380CC4-5D6E-409C-BE32-E72D297353CC}">
              <c16:uniqueId val="{00000005-97B0-4B25-B615-D7AE61648C23}"/>
            </c:ext>
          </c:extLst>
        </c:ser>
        <c:ser>
          <c:idx val="6"/>
          <c:order val="6"/>
          <c:tx>
            <c:strRef>
              <c:f>'[Project Cylon Forecast - 09.17.19.xlsx]Canopy w Cylon'!$I$8</c:f>
              <c:strCache>
                <c:ptCount val="1"/>
                <c:pt idx="0">
                  <c:v>Cylon</c:v>
                </c:pt>
              </c:strCache>
            </c:strRef>
          </c:tx>
          <c:spPr>
            <a:solidFill>
              <a:schemeClr val="accent1">
                <a:lumMod val="60000"/>
              </a:schemeClr>
            </a:solidFill>
            <a:ln>
              <a:noFill/>
            </a:ln>
            <a:effectLst/>
          </c:spPr>
          <c:invertIfNegative val="0"/>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Cylon'!$J$8:$N$8</c:f>
              <c:numCache>
                <c:formatCode>"$"#,##0</c:formatCode>
                <c:ptCount val="5"/>
                <c:pt idx="0">
                  <c:v>0</c:v>
                </c:pt>
                <c:pt idx="1">
                  <c:v>935000</c:v>
                </c:pt>
                <c:pt idx="2">
                  <c:v>4972000</c:v>
                </c:pt>
                <c:pt idx="3">
                  <c:v>8470000</c:v>
                </c:pt>
                <c:pt idx="4">
                  <c:v>12199000</c:v>
                </c:pt>
              </c:numCache>
            </c:numRef>
          </c:val>
          <c:extLst>
            <c:ext xmlns:c16="http://schemas.microsoft.com/office/drawing/2014/chart" uri="{C3380CC4-5D6E-409C-BE32-E72D297353CC}">
              <c16:uniqueId val="{00000006-97B0-4B25-B615-D7AE61648C23}"/>
            </c:ext>
          </c:extLst>
        </c:ser>
        <c:dLbls>
          <c:showLegendKey val="0"/>
          <c:showVal val="0"/>
          <c:showCatName val="0"/>
          <c:showSerName val="0"/>
          <c:showPercent val="0"/>
          <c:showBubbleSize val="0"/>
        </c:dLbls>
        <c:gapWidth val="150"/>
        <c:overlap val="100"/>
        <c:axId val="1326379576"/>
        <c:axId val="1326379904"/>
      </c:barChart>
      <c:lineChart>
        <c:grouping val="standard"/>
        <c:varyColors val="0"/>
        <c:ser>
          <c:idx val="7"/>
          <c:order val="7"/>
          <c:tx>
            <c:strRef>
              <c:f>'[Project Cylon Forecast - 09.17.19.xlsx]Canopy w Cylon'!$I$9</c:f>
              <c:strCache>
                <c:ptCount val="1"/>
                <c:pt idx="0">
                  <c:v>Total</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Cylon'!$J$9:$N$9</c:f>
              <c:numCache>
                <c:formatCode>_("$"* #,##0_);_("$"* \(#,##0\);_("$"* "-"??_);_(@_)</c:formatCode>
                <c:ptCount val="5"/>
                <c:pt idx="0">
                  <c:v>29092272.980480839</c:v>
                </c:pt>
                <c:pt idx="1">
                  <c:v>26663418.881328903</c:v>
                </c:pt>
                <c:pt idx="2">
                  <c:v>25701242.872646734</c:v>
                </c:pt>
                <c:pt idx="3">
                  <c:v>23686470.010852713</c:v>
                </c:pt>
                <c:pt idx="4">
                  <c:v>22250197.149058692</c:v>
                </c:pt>
              </c:numCache>
            </c:numRef>
          </c:val>
          <c:smooth val="0"/>
          <c:extLst>
            <c:ext xmlns:c16="http://schemas.microsoft.com/office/drawing/2014/chart" uri="{C3380CC4-5D6E-409C-BE32-E72D297353CC}">
              <c16:uniqueId val="{00000007-97B0-4B25-B615-D7AE61648C23}"/>
            </c:ext>
          </c:extLst>
        </c:ser>
        <c:ser>
          <c:idx val="9"/>
          <c:order val="9"/>
          <c:tx>
            <c:strRef>
              <c:f>'[Project Cylon Forecast - 09.17.19.xlsx]Canopy w Cylon'!$I$11</c:f>
              <c:strCache>
                <c:ptCount val="1"/>
                <c:pt idx="0">
                  <c:v>Margin $</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dLbls>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Cylon'!$J$11:$N$11</c:f>
              <c:numCache>
                <c:formatCode>_("$"* #,##0_);_("$"* \(#,##0\);_("$"* "-"??_);_(@_)</c:formatCode>
                <c:ptCount val="5"/>
                <c:pt idx="0">
                  <c:v>11884412.010892913</c:v>
                </c:pt>
                <c:pt idx="1">
                  <c:v>10696330.866065195</c:v>
                </c:pt>
                <c:pt idx="2">
                  <c:v>11131450.267690526</c:v>
                </c:pt>
                <c:pt idx="3">
                  <c:v>10512075.759794798</c:v>
                </c:pt>
                <c:pt idx="4">
                  <c:v>10214076.883208277</c:v>
                </c:pt>
              </c:numCache>
            </c:numRef>
          </c:val>
          <c:smooth val="0"/>
          <c:extLst>
            <c:ext xmlns:c16="http://schemas.microsoft.com/office/drawing/2014/chart" uri="{C3380CC4-5D6E-409C-BE32-E72D297353CC}">
              <c16:uniqueId val="{00000008-97B0-4B25-B615-D7AE61648C23}"/>
            </c:ext>
          </c:extLst>
        </c:ser>
        <c:dLbls>
          <c:showLegendKey val="0"/>
          <c:showVal val="0"/>
          <c:showCatName val="0"/>
          <c:showSerName val="0"/>
          <c:showPercent val="0"/>
          <c:showBubbleSize val="0"/>
        </c:dLbls>
        <c:marker val="1"/>
        <c:smooth val="0"/>
        <c:axId val="1326379576"/>
        <c:axId val="1326379904"/>
      </c:lineChart>
      <c:lineChart>
        <c:grouping val="standard"/>
        <c:varyColors val="0"/>
        <c:ser>
          <c:idx val="8"/>
          <c:order val="8"/>
          <c:tx>
            <c:strRef>
              <c:f>'[Project Cylon Forecast - 09.17.19.xlsx]Canopy w Cylon'!$I$10</c:f>
              <c:strCache>
                <c:ptCount val="1"/>
                <c:pt idx="0">
                  <c:v>SM</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dLbls>
            <c:dLbl>
              <c:idx val="2"/>
              <c:layout>
                <c:manualLayout>
                  <c:x val="1.484230344758262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7B0-4B25-B615-D7AE61648C23}"/>
                </c:ext>
              </c:extLst>
            </c:dLbl>
            <c:dLbl>
              <c:idx val="3"/>
              <c:layout>
                <c:manualLayout>
                  <c:x val="-7.421151723791446E-3"/>
                  <c:y val="-5.72504640182138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7B0-4B25-B615-D7AE61648C2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'[Project Cylon Forecast - 09.17.19.xlsx]Canopy w Cylon'!$J$1:$N$1</c:f>
              <c:strCache>
                <c:ptCount val="5"/>
                <c:pt idx="0">
                  <c:v>CY19</c:v>
                </c:pt>
                <c:pt idx="1">
                  <c:v>CY20</c:v>
                </c:pt>
                <c:pt idx="2">
                  <c:v>CY21</c:v>
                </c:pt>
                <c:pt idx="3">
                  <c:v>CY22</c:v>
                </c:pt>
                <c:pt idx="4">
                  <c:v>CY23</c:v>
                </c:pt>
              </c:strCache>
            </c:strRef>
          </c:cat>
          <c:val>
            <c:numRef>
              <c:f>'[Project Cylon Forecast - 09.17.19.xlsx]Canopy w Cylon'!$J$10:$N$10</c:f>
              <c:numCache>
                <c:formatCode>0.0%</c:formatCode>
                <c:ptCount val="5"/>
                <c:pt idx="0">
                  <c:v>0.40850751052922668</c:v>
                </c:pt>
                <c:pt idx="1">
                  <c:v>0.40116126569032434</c:v>
                </c:pt>
                <c:pt idx="2">
                  <c:v>0.43310941509126327</c:v>
                </c:pt>
                <c:pt idx="3">
                  <c:v>0.4438008599414921</c:v>
                </c:pt>
                <c:pt idx="4">
                  <c:v>0.4590555676779875</c:v>
                </c:pt>
              </c:numCache>
            </c:numRef>
          </c:val>
          <c:smooth val="0"/>
          <c:extLst>
            <c:ext xmlns:c16="http://schemas.microsoft.com/office/drawing/2014/chart" uri="{C3380CC4-5D6E-409C-BE32-E72D297353CC}">
              <c16:uniqueId val="{0000000B-97B0-4B25-B615-D7AE61648C23}"/>
            </c:ext>
          </c:extLst>
        </c:ser>
        <c:dLbls>
          <c:showLegendKey val="0"/>
          <c:showVal val="0"/>
          <c:showCatName val="0"/>
          <c:showSerName val="0"/>
          <c:showPercent val="0"/>
          <c:showBubbleSize val="0"/>
        </c:dLbls>
        <c:marker val="1"/>
        <c:smooth val="0"/>
        <c:axId val="680555120"/>
        <c:axId val="680551184"/>
      </c:lineChart>
      <c:catAx>
        <c:axId val="1326379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904"/>
        <c:crosses val="autoZero"/>
        <c:auto val="1"/>
        <c:lblAlgn val="ctr"/>
        <c:lblOffset val="100"/>
        <c:noMultiLvlLbl val="0"/>
      </c:catAx>
      <c:valAx>
        <c:axId val="13263799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576"/>
        <c:crosses val="autoZero"/>
        <c:crossBetween val="between"/>
      </c:valAx>
      <c:valAx>
        <c:axId val="680551184"/>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555120"/>
        <c:crosses val="max"/>
        <c:crossBetween val="between"/>
      </c:valAx>
      <c:catAx>
        <c:axId val="680555120"/>
        <c:scaling>
          <c:orientation val="minMax"/>
        </c:scaling>
        <c:delete val="1"/>
        <c:axPos val="b"/>
        <c:numFmt formatCode="General" sourceLinked="1"/>
        <c:majorTickMark val="out"/>
        <c:minorTickMark val="none"/>
        <c:tickLblPos val="nextTo"/>
        <c:crossAx val="6805511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Cylon  Volume Projection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Sheet1!$E$12</c:f>
              <c:strCache>
                <c:ptCount val="1"/>
                <c:pt idx="0">
                  <c:v>2L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Sheet1!$F$12:$J$12</c:f>
              <c:numCache>
                <c:formatCode>General</c:formatCode>
                <c:ptCount val="5"/>
                <c:pt idx="0">
                  <c:v>1500</c:v>
                </c:pt>
                <c:pt idx="1">
                  <c:v>2000</c:v>
                </c:pt>
                <c:pt idx="2">
                  <c:v>2500</c:v>
                </c:pt>
                <c:pt idx="3">
                  <c:v>3000</c:v>
                </c:pt>
                <c:pt idx="4">
                  <c:v>4500</c:v>
                </c:pt>
              </c:numCache>
            </c:numRef>
          </c:val>
          <c:extLst>
            <c:ext xmlns:c16="http://schemas.microsoft.com/office/drawing/2014/chart" uri="{C3380CC4-5D6E-409C-BE32-E72D297353CC}">
              <c16:uniqueId val="{00000000-2110-4D38-9145-04844183B89D}"/>
            </c:ext>
          </c:extLst>
        </c:ser>
        <c:ser>
          <c:idx val="1"/>
          <c:order val="1"/>
          <c:tx>
            <c:strRef>
              <c:f>Sheet1!$E$13</c:f>
              <c:strCache>
                <c:ptCount val="1"/>
                <c:pt idx="0">
                  <c:v>4L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Sheet1!$F$13:$J$13</c:f>
              <c:numCache>
                <c:formatCode>General</c:formatCode>
                <c:ptCount val="5"/>
                <c:pt idx="0">
                  <c:v>2500</c:v>
                </c:pt>
                <c:pt idx="1">
                  <c:v>3000</c:v>
                </c:pt>
                <c:pt idx="2">
                  <c:v>3500</c:v>
                </c:pt>
                <c:pt idx="3">
                  <c:v>4000</c:v>
                </c:pt>
                <c:pt idx="4">
                  <c:v>6000</c:v>
                </c:pt>
              </c:numCache>
            </c:numRef>
          </c:val>
          <c:extLst>
            <c:ext xmlns:c16="http://schemas.microsoft.com/office/drawing/2014/chart" uri="{C3380CC4-5D6E-409C-BE32-E72D297353CC}">
              <c16:uniqueId val="{00000001-2110-4D38-9145-04844183B89D}"/>
            </c:ext>
          </c:extLst>
        </c:ser>
        <c:ser>
          <c:idx val="2"/>
          <c:order val="2"/>
          <c:tx>
            <c:strRef>
              <c:f>Sheet1!$E$14</c:f>
              <c:strCache>
                <c:ptCount val="1"/>
                <c:pt idx="0">
                  <c:v>7L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Sheet1!$F$14:$J$14</c:f>
              <c:numCache>
                <c:formatCode>General</c:formatCode>
                <c:ptCount val="5"/>
                <c:pt idx="0">
                  <c:v>4000</c:v>
                </c:pt>
                <c:pt idx="1">
                  <c:v>4500</c:v>
                </c:pt>
                <c:pt idx="2">
                  <c:v>5000</c:v>
                </c:pt>
                <c:pt idx="3">
                  <c:v>5500</c:v>
                </c:pt>
                <c:pt idx="4">
                  <c:v>7500</c:v>
                </c:pt>
              </c:numCache>
            </c:numRef>
          </c:val>
          <c:extLst>
            <c:ext xmlns:c16="http://schemas.microsoft.com/office/drawing/2014/chart" uri="{C3380CC4-5D6E-409C-BE32-E72D297353CC}">
              <c16:uniqueId val="{00000002-2110-4D38-9145-04844183B89D}"/>
            </c:ext>
          </c:extLst>
        </c:ser>
        <c:ser>
          <c:idx val="3"/>
          <c:order val="3"/>
          <c:tx>
            <c:strRef>
              <c:f>Sheet1!$E$15</c:f>
              <c:strCache>
                <c:ptCount val="1"/>
                <c:pt idx="0">
                  <c:v>13L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Sheet1!$F$15:$J$15</c:f>
              <c:numCache>
                <c:formatCode>0</c:formatCode>
                <c:ptCount val="5"/>
                <c:pt idx="0">
                  <c:v>13000</c:v>
                </c:pt>
                <c:pt idx="1">
                  <c:v>27000</c:v>
                </c:pt>
                <c:pt idx="2">
                  <c:v>42250</c:v>
                </c:pt>
                <c:pt idx="3">
                  <c:v>65000</c:v>
                </c:pt>
                <c:pt idx="4">
                  <c:v>65000</c:v>
                </c:pt>
              </c:numCache>
            </c:numRef>
          </c:val>
          <c:extLst>
            <c:ext xmlns:c16="http://schemas.microsoft.com/office/drawing/2014/chart" uri="{C3380CC4-5D6E-409C-BE32-E72D297353CC}">
              <c16:uniqueId val="{00000003-2110-4D38-9145-04844183B89D}"/>
            </c:ext>
          </c:extLst>
        </c:ser>
        <c:ser>
          <c:idx val="4"/>
          <c:order val="4"/>
          <c:tx>
            <c:strRef>
              <c:f>Sheet1!$E$16</c:f>
              <c:strCache>
                <c:ptCount val="1"/>
                <c:pt idx="0">
                  <c:v>13LHE</c:v>
                </c:pt>
              </c:strCache>
            </c:strRef>
          </c:tx>
          <c:spPr>
            <a:solidFill>
              <a:schemeClr val="accent5"/>
            </a:solidFill>
            <a:ln>
              <a:noFill/>
            </a:ln>
            <a:effectLst/>
          </c:spPr>
          <c:invertIfNegative val="0"/>
          <c:cat>
            <c:strRef>
              <c:f>Sheet1!$F$11:$J$11</c:f>
              <c:strCache>
                <c:ptCount val="5"/>
                <c:pt idx="0">
                  <c:v>CY2020</c:v>
                </c:pt>
                <c:pt idx="1">
                  <c:v>CY2021</c:v>
                </c:pt>
                <c:pt idx="2">
                  <c:v>CY2022</c:v>
                </c:pt>
                <c:pt idx="3">
                  <c:v>CY2023</c:v>
                </c:pt>
                <c:pt idx="4">
                  <c:v>CY2024</c:v>
                </c:pt>
              </c:strCache>
            </c:strRef>
          </c:cat>
          <c:val>
            <c:numRef>
              <c:f>Sheet1!$F$16:$J$16</c:f>
              <c:numCache>
                <c:formatCode>General</c:formatCode>
                <c:ptCount val="5"/>
                <c:pt idx="0">
                  <c:v>100</c:v>
                </c:pt>
                <c:pt idx="1">
                  <c:v>150</c:v>
                </c:pt>
                <c:pt idx="2">
                  <c:v>200</c:v>
                </c:pt>
                <c:pt idx="3">
                  <c:v>250</c:v>
                </c:pt>
                <c:pt idx="4">
                  <c:v>350</c:v>
                </c:pt>
              </c:numCache>
            </c:numRef>
          </c:val>
          <c:extLst>
            <c:ext xmlns:c16="http://schemas.microsoft.com/office/drawing/2014/chart" uri="{C3380CC4-5D6E-409C-BE32-E72D297353CC}">
              <c16:uniqueId val="{00000004-2110-4D38-9145-04844183B89D}"/>
            </c:ext>
          </c:extLst>
        </c:ser>
        <c:ser>
          <c:idx val="5"/>
          <c:order val="5"/>
          <c:tx>
            <c:strRef>
              <c:f>Sheet1!$E$17</c:f>
              <c:strCache>
                <c:ptCount val="1"/>
                <c:pt idx="0">
                  <c:v>21L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Sheet1!$F$17:$J$17</c:f>
              <c:numCache>
                <c:formatCode>General</c:formatCode>
                <c:ptCount val="5"/>
                <c:pt idx="0">
                  <c:v>1500</c:v>
                </c:pt>
                <c:pt idx="1">
                  <c:v>1850</c:v>
                </c:pt>
                <c:pt idx="2">
                  <c:v>2000</c:v>
                </c:pt>
                <c:pt idx="3">
                  <c:v>2500</c:v>
                </c:pt>
                <c:pt idx="4">
                  <c:v>4000</c:v>
                </c:pt>
              </c:numCache>
            </c:numRef>
          </c:val>
          <c:extLst>
            <c:ext xmlns:c16="http://schemas.microsoft.com/office/drawing/2014/chart" uri="{C3380CC4-5D6E-409C-BE32-E72D297353CC}">
              <c16:uniqueId val="{00000005-2110-4D38-9145-04844183B89D}"/>
            </c:ext>
          </c:extLst>
        </c:ser>
        <c:dLbls>
          <c:showLegendKey val="0"/>
          <c:showVal val="0"/>
          <c:showCatName val="0"/>
          <c:showSerName val="0"/>
          <c:showPercent val="0"/>
          <c:showBubbleSize val="0"/>
        </c:dLbls>
        <c:gapWidth val="150"/>
        <c:overlap val="100"/>
        <c:axId val="542142512"/>
        <c:axId val="542142840"/>
      </c:barChart>
      <c:lineChart>
        <c:grouping val="stacked"/>
        <c:varyColors val="0"/>
        <c:ser>
          <c:idx val="6"/>
          <c:order val="6"/>
          <c:tx>
            <c:strRef>
              <c:f>Sheet1!$E$18</c:f>
              <c:strCache>
                <c:ptCount val="1"/>
                <c:pt idx="0">
                  <c:v>Total</c:v>
                </c:pt>
              </c:strCache>
            </c:strRef>
          </c:tx>
          <c:spPr>
            <a:ln w="28575" cap="rnd">
              <a:noFill/>
              <a:round/>
            </a:ln>
            <a:effectLst/>
          </c:spPr>
          <c:marker>
            <c:symbol val="circle"/>
            <c:size val="5"/>
            <c:spPr>
              <a:solidFill>
                <a:schemeClr val="accent1">
                  <a:lumMod val="60000"/>
                </a:schemeClr>
              </a:solidFill>
              <a:ln w="9525">
                <a:solidFill>
                  <a:schemeClr val="accent1">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Sheet1!$F$11:$J$11</c:f>
              <c:strCache>
                <c:ptCount val="5"/>
                <c:pt idx="0">
                  <c:v>CY2020</c:v>
                </c:pt>
                <c:pt idx="1">
                  <c:v>CY2021</c:v>
                </c:pt>
                <c:pt idx="2">
                  <c:v>CY2022</c:v>
                </c:pt>
                <c:pt idx="3">
                  <c:v>CY2023</c:v>
                </c:pt>
                <c:pt idx="4">
                  <c:v>CY2024</c:v>
                </c:pt>
              </c:strCache>
            </c:strRef>
          </c:cat>
          <c:val>
            <c:numRef>
              <c:f>Sheet1!$F$18:$J$18</c:f>
              <c:numCache>
                <c:formatCode>0</c:formatCode>
                <c:ptCount val="5"/>
                <c:pt idx="0">
                  <c:v>22600</c:v>
                </c:pt>
                <c:pt idx="1">
                  <c:v>38500</c:v>
                </c:pt>
                <c:pt idx="2">
                  <c:v>55450</c:v>
                </c:pt>
                <c:pt idx="3">
                  <c:v>80250</c:v>
                </c:pt>
                <c:pt idx="4">
                  <c:v>87350</c:v>
                </c:pt>
              </c:numCache>
            </c:numRef>
          </c:val>
          <c:smooth val="0"/>
          <c:extLst>
            <c:ext xmlns:c16="http://schemas.microsoft.com/office/drawing/2014/chart" uri="{C3380CC4-5D6E-409C-BE32-E72D297353CC}">
              <c16:uniqueId val="{00000006-2110-4D38-9145-04844183B89D}"/>
            </c:ext>
          </c:extLst>
        </c:ser>
        <c:dLbls>
          <c:showLegendKey val="0"/>
          <c:showVal val="0"/>
          <c:showCatName val="0"/>
          <c:showSerName val="0"/>
          <c:showPercent val="0"/>
          <c:showBubbleSize val="0"/>
        </c:dLbls>
        <c:marker val="1"/>
        <c:smooth val="0"/>
        <c:axId val="542142512"/>
        <c:axId val="542142840"/>
      </c:lineChart>
      <c:catAx>
        <c:axId val="54214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2142840"/>
        <c:crossesAt val="0"/>
        <c:auto val="1"/>
        <c:lblAlgn val="ctr"/>
        <c:lblOffset val="100"/>
        <c:noMultiLvlLbl val="0"/>
      </c:catAx>
      <c:valAx>
        <c:axId val="542142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2142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CPY250 Cannibalization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'Canopy w Cylon'!$B$46</c:f>
              <c:strCache>
                <c:ptCount val="1"/>
                <c:pt idx="0">
                  <c:v>CPY</c:v>
                </c:pt>
              </c:strCache>
            </c:strRef>
          </c:tx>
          <c:spPr>
            <a:solidFill>
              <a:schemeClr val="accent1"/>
            </a:solidFill>
            <a:ln>
              <a:noFill/>
            </a:ln>
            <a:effectLst/>
          </c:spPr>
          <c:invertIfNegative val="0"/>
          <c:cat>
            <c:strRef>
              <c:f>'Canopy w Cylon'!$C$45:$G$45</c:f>
              <c:strCache>
                <c:ptCount val="5"/>
                <c:pt idx="0">
                  <c:v>CY19</c:v>
                </c:pt>
                <c:pt idx="1">
                  <c:v>CY20</c:v>
                </c:pt>
                <c:pt idx="2">
                  <c:v>CY21</c:v>
                </c:pt>
                <c:pt idx="3">
                  <c:v>CY22</c:v>
                </c:pt>
                <c:pt idx="4">
                  <c:v>CY23</c:v>
                </c:pt>
              </c:strCache>
            </c:strRef>
          </c:cat>
          <c:val>
            <c:numRef>
              <c:f>'Canopy w Cylon'!$C$46:$G$46</c:f>
              <c:numCache>
                <c:formatCode>#,##0_);[Red]\(#,##0\)</c:formatCode>
                <c:ptCount val="5"/>
                <c:pt idx="0">
                  <c:v>93306</c:v>
                </c:pt>
                <c:pt idx="1">
                  <c:v>87500</c:v>
                </c:pt>
                <c:pt idx="2">
                  <c:v>70000</c:v>
                </c:pt>
                <c:pt idx="3">
                  <c:v>50000</c:v>
                </c:pt>
                <c:pt idx="4">
                  <c:v>30000</c:v>
                </c:pt>
              </c:numCache>
            </c:numRef>
          </c:val>
          <c:extLst>
            <c:ext xmlns:c16="http://schemas.microsoft.com/office/drawing/2014/chart" uri="{C3380CC4-5D6E-409C-BE32-E72D297353CC}">
              <c16:uniqueId val="{00000000-76C5-4432-8384-DB2B8DCACB5F}"/>
            </c:ext>
          </c:extLst>
        </c:ser>
        <c:ser>
          <c:idx val="1"/>
          <c:order val="1"/>
          <c:tx>
            <c:strRef>
              <c:f>'Canopy w Cylon'!$B$47</c:f>
              <c:strCache>
                <c:ptCount val="1"/>
                <c:pt idx="0">
                  <c:v>Cylon</c:v>
                </c:pt>
              </c:strCache>
            </c:strRef>
          </c:tx>
          <c:spPr>
            <a:solidFill>
              <a:schemeClr val="accent2"/>
            </a:solidFill>
            <a:ln>
              <a:noFill/>
            </a:ln>
            <a:effectLst/>
          </c:spPr>
          <c:invertIfNegative val="0"/>
          <c:cat>
            <c:strRef>
              <c:f>'Canopy w Cylon'!$C$45:$G$45</c:f>
              <c:strCache>
                <c:ptCount val="5"/>
                <c:pt idx="0">
                  <c:v>CY19</c:v>
                </c:pt>
                <c:pt idx="1">
                  <c:v>CY20</c:v>
                </c:pt>
                <c:pt idx="2">
                  <c:v>CY21</c:v>
                </c:pt>
                <c:pt idx="3">
                  <c:v>CY22</c:v>
                </c:pt>
                <c:pt idx="4">
                  <c:v>CY23</c:v>
                </c:pt>
              </c:strCache>
            </c:strRef>
          </c:cat>
          <c:val>
            <c:numRef>
              <c:f>'Canopy w Cylon'!$C$47:$G$47</c:f>
              <c:numCache>
                <c:formatCode>#,##0_);[Red]\(#,##0\)</c:formatCode>
                <c:ptCount val="5"/>
                <c:pt idx="0">
                  <c:v>0</c:v>
                </c:pt>
                <c:pt idx="1">
                  <c:v>5650</c:v>
                </c:pt>
                <c:pt idx="2">
                  <c:v>26575</c:v>
                </c:pt>
                <c:pt idx="3">
                  <c:v>42737.5</c:v>
                </c:pt>
                <c:pt idx="4">
                  <c:v>61650</c:v>
                </c:pt>
              </c:numCache>
            </c:numRef>
          </c:val>
          <c:extLst>
            <c:ext xmlns:c16="http://schemas.microsoft.com/office/drawing/2014/chart" uri="{C3380CC4-5D6E-409C-BE32-E72D297353CC}">
              <c16:uniqueId val="{00000001-76C5-4432-8384-DB2B8DCACB5F}"/>
            </c:ext>
          </c:extLst>
        </c:ser>
        <c:dLbls>
          <c:showLegendKey val="0"/>
          <c:showVal val="0"/>
          <c:showCatName val="0"/>
          <c:showSerName val="0"/>
          <c:showPercent val="0"/>
          <c:showBubbleSize val="0"/>
        </c:dLbls>
        <c:gapWidth val="219"/>
        <c:overlap val="100"/>
        <c:axId val="766246248"/>
        <c:axId val="766245920"/>
      </c:barChart>
      <c:lineChart>
        <c:grouping val="standard"/>
        <c:varyColors val="0"/>
        <c:ser>
          <c:idx val="2"/>
          <c:order val="2"/>
          <c:tx>
            <c:strRef>
              <c:f>'Canopy w Cylon'!$B$48</c:f>
              <c:strCache>
                <c:ptCount val="1"/>
                <c:pt idx="0">
                  <c:v>Total</c:v>
                </c:pt>
              </c:strCache>
            </c:strRef>
          </c:tx>
          <c:spPr>
            <a:ln w="28575" cap="rnd">
              <a:no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w Cylon'!$C$45:$G$45</c:f>
              <c:strCache>
                <c:ptCount val="5"/>
                <c:pt idx="0">
                  <c:v>CY19</c:v>
                </c:pt>
                <c:pt idx="1">
                  <c:v>CY20</c:v>
                </c:pt>
                <c:pt idx="2">
                  <c:v>CY21</c:v>
                </c:pt>
                <c:pt idx="3">
                  <c:v>CY22</c:v>
                </c:pt>
                <c:pt idx="4">
                  <c:v>CY23</c:v>
                </c:pt>
              </c:strCache>
            </c:strRef>
          </c:cat>
          <c:val>
            <c:numRef>
              <c:f>'Canopy w Cylon'!$C$48:$G$48</c:f>
              <c:numCache>
                <c:formatCode>#,##0_);[Red]\(#,##0\)</c:formatCode>
                <c:ptCount val="5"/>
                <c:pt idx="0">
                  <c:v>93306</c:v>
                </c:pt>
                <c:pt idx="1">
                  <c:v>93150</c:v>
                </c:pt>
                <c:pt idx="2">
                  <c:v>96575</c:v>
                </c:pt>
                <c:pt idx="3">
                  <c:v>92737.5</c:v>
                </c:pt>
                <c:pt idx="4">
                  <c:v>91650</c:v>
                </c:pt>
              </c:numCache>
            </c:numRef>
          </c:val>
          <c:smooth val="0"/>
          <c:extLst>
            <c:ext xmlns:c16="http://schemas.microsoft.com/office/drawing/2014/chart" uri="{C3380CC4-5D6E-409C-BE32-E72D297353CC}">
              <c16:uniqueId val="{00000002-76C5-4432-8384-DB2B8DCACB5F}"/>
            </c:ext>
          </c:extLst>
        </c:ser>
        <c:dLbls>
          <c:showLegendKey val="0"/>
          <c:showVal val="0"/>
          <c:showCatName val="0"/>
          <c:showSerName val="0"/>
          <c:showPercent val="0"/>
          <c:showBubbleSize val="0"/>
        </c:dLbls>
        <c:marker val="1"/>
        <c:smooth val="0"/>
        <c:axId val="766246248"/>
        <c:axId val="766245920"/>
      </c:lineChart>
      <c:catAx>
        <c:axId val="766246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45920"/>
        <c:crosses val="autoZero"/>
        <c:auto val="1"/>
        <c:lblAlgn val="ctr"/>
        <c:lblOffset val="100"/>
        <c:noMultiLvlLbl val="0"/>
      </c:catAx>
      <c:valAx>
        <c:axId val="766245920"/>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246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Canopy Revenue</a:t>
            </a:r>
            <a:r>
              <a:rPr lang="en-US" sz="800"/>
              <a:t> (thousands)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'Canopy If Nothing'!$I$2</c:f>
              <c:strCache>
                <c:ptCount val="1"/>
                <c:pt idx="0">
                  <c:v>227</c:v>
                </c:pt>
              </c:strCache>
            </c:strRef>
          </c:tx>
          <c:spPr>
            <a:solidFill>
              <a:schemeClr val="accent1"/>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Nothing'!$J$2:$N$2</c:f>
              <c:numCache>
                <c:formatCode>"$"#,##0</c:formatCode>
                <c:ptCount val="5"/>
                <c:pt idx="0">
                  <c:v>108675</c:v>
                </c:pt>
                <c:pt idx="1">
                  <c:v>0</c:v>
                </c:pt>
                <c:pt idx="2">
                  <c:v>0</c:v>
                </c:pt>
                <c:pt idx="3">
                  <c:v>0</c:v>
                </c:pt>
                <c:pt idx="4">
                  <c:v>0</c:v>
                </c:pt>
              </c:numCache>
            </c:numRef>
          </c:val>
          <c:extLst>
            <c:ext xmlns:c16="http://schemas.microsoft.com/office/drawing/2014/chart" uri="{C3380CC4-5D6E-409C-BE32-E72D297353CC}">
              <c16:uniqueId val="{00000000-C1D3-4024-9AA2-4A82E9B86C53}"/>
            </c:ext>
          </c:extLst>
        </c:ser>
        <c:ser>
          <c:idx val="1"/>
          <c:order val="1"/>
          <c:tx>
            <c:strRef>
              <c:f>'Canopy If Nothing'!$I$3</c:f>
              <c:strCache>
                <c:ptCount val="1"/>
                <c:pt idx="0">
                  <c:v>228</c:v>
                </c:pt>
              </c:strCache>
            </c:strRef>
          </c:tx>
          <c:spPr>
            <a:solidFill>
              <a:schemeClr val="accent2"/>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Nothing'!$J$3:$N$3</c:f>
              <c:numCache>
                <c:formatCode>"$"#,##0</c:formatCode>
                <c:ptCount val="5"/>
                <c:pt idx="0">
                  <c:v>2141126.9800850498</c:v>
                </c:pt>
                <c:pt idx="1">
                  <c:v>1418418.8813289034</c:v>
                </c:pt>
                <c:pt idx="2">
                  <c:v>909242.87264673295</c:v>
                </c:pt>
                <c:pt idx="3">
                  <c:v>636470.01085271302</c:v>
                </c:pt>
                <c:pt idx="4">
                  <c:v>363697.14905869321</c:v>
                </c:pt>
              </c:numCache>
            </c:numRef>
          </c:val>
          <c:extLst>
            <c:ext xmlns:c16="http://schemas.microsoft.com/office/drawing/2014/chart" uri="{C3380CC4-5D6E-409C-BE32-E72D297353CC}">
              <c16:uniqueId val="{00000001-C1D3-4024-9AA2-4A82E9B86C53}"/>
            </c:ext>
          </c:extLst>
        </c:ser>
        <c:ser>
          <c:idx val="2"/>
          <c:order val="2"/>
          <c:tx>
            <c:strRef>
              <c:f>'Canopy If Nothing'!$I$4</c:f>
              <c:strCache>
                <c:ptCount val="1"/>
                <c:pt idx="0">
                  <c:v>304</c:v>
                </c:pt>
              </c:strCache>
            </c:strRef>
          </c:tx>
          <c:spPr>
            <a:solidFill>
              <a:schemeClr val="bg1">
                <a:lumMod val="75000"/>
              </a:schemeClr>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Nothing'!$J$4:$N$4</c:f>
              <c:numCache>
                <c:formatCode>"$"#,##0</c:formatCode>
                <c:ptCount val="5"/>
                <c:pt idx="0">
                  <c:v>2929664.0100000002</c:v>
                </c:pt>
                <c:pt idx="1">
                  <c:v>2318000</c:v>
                </c:pt>
                <c:pt idx="2">
                  <c:v>2135000</c:v>
                </c:pt>
                <c:pt idx="3">
                  <c:v>1830000</c:v>
                </c:pt>
                <c:pt idx="4">
                  <c:v>1677500</c:v>
                </c:pt>
              </c:numCache>
            </c:numRef>
          </c:val>
          <c:extLst>
            <c:ext xmlns:c16="http://schemas.microsoft.com/office/drawing/2014/chart" uri="{C3380CC4-5D6E-409C-BE32-E72D297353CC}">
              <c16:uniqueId val="{00000002-C1D3-4024-9AA2-4A82E9B86C53}"/>
            </c:ext>
          </c:extLst>
        </c:ser>
        <c:ser>
          <c:idx val="3"/>
          <c:order val="3"/>
          <c:tx>
            <c:strRef>
              <c:f>'Canopy If Nothing'!$I$5</c:f>
              <c:strCache>
                <c:ptCount val="1"/>
                <c:pt idx="0">
                  <c:v>EDG</c:v>
                </c:pt>
              </c:strCache>
            </c:strRef>
          </c:tx>
          <c:spPr>
            <a:solidFill>
              <a:schemeClr val="accent4"/>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Nothing'!$J$5:$N$5</c:f>
              <c:numCache>
                <c:formatCode>"$"#,##0</c:formatCode>
                <c:ptCount val="5"/>
                <c:pt idx="0">
                  <c:v>800060.84000000008</c:v>
                </c:pt>
                <c:pt idx="1">
                  <c:v>702000</c:v>
                </c:pt>
                <c:pt idx="2">
                  <c:v>585000</c:v>
                </c:pt>
                <c:pt idx="3">
                  <c:v>390000</c:v>
                </c:pt>
                <c:pt idx="4">
                  <c:v>390000</c:v>
                </c:pt>
              </c:numCache>
            </c:numRef>
          </c:val>
          <c:extLst>
            <c:ext xmlns:c16="http://schemas.microsoft.com/office/drawing/2014/chart" uri="{C3380CC4-5D6E-409C-BE32-E72D297353CC}">
              <c16:uniqueId val="{00000003-C1D3-4024-9AA2-4A82E9B86C53}"/>
            </c:ext>
          </c:extLst>
        </c:ser>
        <c:ser>
          <c:idx val="4"/>
          <c:order val="4"/>
          <c:tx>
            <c:strRef>
              <c:f>'Canopy If Nothing'!$I$6</c:f>
              <c:strCache>
                <c:ptCount val="1"/>
                <c:pt idx="0">
                  <c:v>CPY</c:v>
                </c:pt>
              </c:strCache>
            </c:strRef>
          </c:tx>
          <c:spPr>
            <a:solidFill>
              <a:srgbClr val="00B0F0"/>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Nothing'!$J$6:$N$6</c:f>
              <c:numCache>
                <c:formatCode>"$"#,##0</c:formatCode>
                <c:ptCount val="5"/>
                <c:pt idx="0">
                  <c:v>22721606.150395788</c:v>
                </c:pt>
                <c:pt idx="1">
                  <c:v>19250000</c:v>
                </c:pt>
                <c:pt idx="2">
                  <c:v>17325000</c:v>
                </c:pt>
                <c:pt idx="3">
                  <c:v>15592500</c:v>
                </c:pt>
                <c:pt idx="4">
                  <c:v>14033250</c:v>
                </c:pt>
              </c:numCache>
            </c:numRef>
          </c:val>
          <c:extLst>
            <c:ext xmlns:c16="http://schemas.microsoft.com/office/drawing/2014/chart" uri="{C3380CC4-5D6E-409C-BE32-E72D297353CC}">
              <c16:uniqueId val="{00000004-C1D3-4024-9AA2-4A82E9B86C53}"/>
            </c:ext>
          </c:extLst>
        </c:ser>
        <c:ser>
          <c:idx val="5"/>
          <c:order val="5"/>
          <c:tx>
            <c:strRef>
              <c:f>'Canopy If Nothing'!$I$7</c:f>
              <c:strCache>
                <c:ptCount val="1"/>
                <c:pt idx="0">
                  <c:v>CPT</c:v>
                </c:pt>
              </c:strCache>
            </c:strRef>
          </c:tx>
          <c:spPr>
            <a:solidFill>
              <a:schemeClr val="accent6"/>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Nothing'!$J$7:$N$7</c:f>
              <c:numCache>
                <c:formatCode>"$"#,##0</c:formatCode>
                <c:ptCount val="5"/>
                <c:pt idx="0">
                  <c:v>391140</c:v>
                </c:pt>
                <c:pt idx="1">
                  <c:v>2040000</c:v>
                </c:pt>
                <c:pt idx="2">
                  <c:v>1700000</c:v>
                </c:pt>
                <c:pt idx="3">
                  <c:v>1360000</c:v>
                </c:pt>
                <c:pt idx="4">
                  <c:v>1020000</c:v>
                </c:pt>
              </c:numCache>
            </c:numRef>
          </c:val>
          <c:extLst>
            <c:ext xmlns:c16="http://schemas.microsoft.com/office/drawing/2014/chart" uri="{C3380CC4-5D6E-409C-BE32-E72D297353CC}">
              <c16:uniqueId val="{00000005-C1D3-4024-9AA2-4A82E9B86C53}"/>
            </c:ext>
          </c:extLst>
        </c:ser>
        <c:ser>
          <c:idx val="6"/>
          <c:order val="6"/>
          <c:tx>
            <c:strRef>
              <c:f>'Canopy If Nothing'!$I$8</c:f>
              <c:strCache>
                <c:ptCount val="1"/>
                <c:pt idx="0">
                  <c:v>Cylon</c:v>
                </c:pt>
              </c:strCache>
            </c:strRef>
          </c:tx>
          <c:spPr>
            <a:solidFill>
              <a:schemeClr val="accent1">
                <a:lumMod val="60000"/>
              </a:schemeClr>
            </a:solidFill>
            <a:ln>
              <a:noFill/>
            </a:ln>
            <a:effectLst/>
          </c:spPr>
          <c:invertIfNegative val="0"/>
          <c:cat>
            <c:strRef>
              <c:f>'Canopy If Nothing'!$J$1:$N$1</c:f>
              <c:strCache>
                <c:ptCount val="5"/>
                <c:pt idx="0">
                  <c:v>CY19</c:v>
                </c:pt>
                <c:pt idx="1">
                  <c:v>CY20</c:v>
                </c:pt>
                <c:pt idx="2">
                  <c:v>CY21</c:v>
                </c:pt>
                <c:pt idx="3">
                  <c:v>CY22</c:v>
                </c:pt>
                <c:pt idx="4">
                  <c:v>CY23</c:v>
                </c:pt>
              </c:strCache>
            </c:strRef>
          </c:cat>
          <c:val>
            <c:numRef>
              <c:f>'Canopy If Nothing'!$J$8:$N$8</c:f>
              <c:numCache>
                <c:formatCode>"$"#,##0</c:formatCode>
                <c:ptCount val="5"/>
                <c:pt idx="0">
                  <c:v>0</c:v>
                </c:pt>
                <c:pt idx="1">
                  <c:v>0</c:v>
                </c:pt>
                <c:pt idx="2">
                  <c:v>0</c:v>
                </c:pt>
                <c:pt idx="3">
                  <c:v>0</c:v>
                </c:pt>
                <c:pt idx="4">
                  <c:v>0</c:v>
                </c:pt>
              </c:numCache>
            </c:numRef>
          </c:val>
          <c:extLst>
            <c:ext xmlns:c16="http://schemas.microsoft.com/office/drawing/2014/chart" uri="{C3380CC4-5D6E-409C-BE32-E72D297353CC}">
              <c16:uniqueId val="{00000006-C1D3-4024-9AA2-4A82E9B86C53}"/>
            </c:ext>
          </c:extLst>
        </c:ser>
        <c:dLbls>
          <c:showLegendKey val="0"/>
          <c:showVal val="0"/>
          <c:showCatName val="0"/>
          <c:showSerName val="0"/>
          <c:showPercent val="0"/>
          <c:showBubbleSize val="0"/>
        </c:dLbls>
        <c:gapWidth val="150"/>
        <c:overlap val="100"/>
        <c:axId val="1326379576"/>
        <c:axId val="1326379904"/>
      </c:barChart>
      <c:lineChart>
        <c:grouping val="standard"/>
        <c:varyColors val="0"/>
        <c:ser>
          <c:idx val="7"/>
          <c:order val="7"/>
          <c:tx>
            <c:strRef>
              <c:f>'Canopy If Nothing'!$I$9</c:f>
              <c:strCache>
                <c:ptCount val="1"/>
                <c:pt idx="0">
                  <c:v>Total</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If Nothing'!$J$1:$N$1</c:f>
              <c:strCache>
                <c:ptCount val="5"/>
                <c:pt idx="0">
                  <c:v>CY19</c:v>
                </c:pt>
                <c:pt idx="1">
                  <c:v>CY20</c:v>
                </c:pt>
                <c:pt idx="2">
                  <c:v>CY21</c:v>
                </c:pt>
                <c:pt idx="3">
                  <c:v>CY22</c:v>
                </c:pt>
                <c:pt idx="4">
                  <c:v>CY23</c:v>
                </c:pt>
              </c:strCache>
            </c:strRef>
          </c:cat>
          <c:val>
            <c:numRef>
              <c:f>'Canopy If Nothing'!$J$9:$N$9</c:f>
              <c:numCache>
                <c:formatCode>_("$"* #,##0_);_("$"* \(#,##0\);_("$"* "-"??_);_(@_)</c:formatCode>
                <c:ptCount val="5"/>
                <c:pt idx="0">
                  <c:v>29092272.980480839</c:v>
                </c:pt>
                <c:pt idx="1">
                  <c:v>25728418.881328903</c:v>
                </c:pt>
                <c:pt idx="2">
                  <c:v>22654242.872646734</c:v>
                </c:pt>
                <c:pt idx="3">
                  <c:v>19808970.010852713</c:v>
                </c:pt>
                <c:pt idx="4">
                  <c:v>17484447.149058692</c:v>
                </c:pt>
              </c:numCache>
            </c:numRef>
          </c:val>
          <c:smooth val="0"/>
          <c:extLst>
            <c:ext xmlns:c16="http://schemas.microsoft.com/office/drawing/2014/chart" uri="{C3380CC4-5D6E-409C-BE32-E72D297353CC}">
              <c16:uniqueId val="{00000007-C1D3-4024-9AA2-4A82E9B86C53}"/>
            </c:ext>
          </c:extLst>
        </c:ser>
        <c:ser>
          <c:idx val="9"/>
          <c:order val="9"/>
          <c:tx>
            <c:strRef>
              <c:f>'Canopy If Nothing'!$I$11</c:f>
              <c:strCache>
                <c:ptCount val="1"/>
                <c:pt idx="0">
                  <c:v>Margin $</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dLbls>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If Nothing'!$J$1:$N$1</c:f>
              <c:strCache>
                <c:ptCount val="5"/>
                <c:pt idx="0">
                  <c:v>CY19</c:v>
                </c:pt>
                <c:pt idx="1">
                  <c:v>CY20</c:v>
                </c:pt>
                <c:pt idx="2">
                  <c:v>CY21</c:v>
                </c:pt>
                <c:pt idx="3">
                  <c:v>CY22</c:v>
                </c:pt>
                <c:pt idx="4">
                  <c:v>CY23</c:v>
                </c:pt>
              </c:strCache>
            </c:strRef>
          </c:cat>
          <c:val>
            <c:numRef>
              <c:f>'Canopy If Nothing'!$J$11:$N$11</c:f>
              <c:numCache>
                <c:formatCode>_("$"* #,##0_);_("$"* \(#,##0\);_("$"* "-"??_);_(@_)</c:formatCode>
                <c:ptCount val="5"/>
                <c:pt idx="0">
                  <c:v>11884412.010892913</c:v>
                </c:pt>
                <c:pt idx="1">
                  <c:v>10685620.866065195</c:v>
                </c:pt>
                <c:pt idx="2">
                  <c:v>9412063.0286543462</c:v>
                </c:pt>
                <c:pt idx="3">
                  <c:v>8106266.2814205419</c:v>
                </c:pt>
                <c:pt idx="4">
                  <c:v>7076064.4678742383</c:v>
                </c:pt>
              </c:numCache>
            </c:numRef>
          </c:val>
          <c:smooth val="0"/>
          <c:extLst>
            <c:ext xmlns:c16="http://schemas.microsoft.com/office/drawing/2014/chart" uri="{C3380CC4-5D6E-409C-BE32-E72D297353CC}">
              <c16:uniqueId val="{00000008-C1D3-4024-9AA2-4A82E9B86C53}"/>
            </c:ext>
          </c:extLst>
        </c:ser>
        <c:dLbls>
          <c:showLegendKey val="0"/>
          <c:showVal val="0"/>
          <c:showCatName val="0"/>
          <c:showSerName val="0"/>
          <c:showPercent val="0"/>
          <c:showBubbleSize val="0"/>
        </c:dLbls>
        <c:marker val="1"/>
        <c:smooth val="0"/>
        <c:axId val="1326379576"/>
        <c:axId val="1326379904"/>
      </c:lineChart>
      <c:lineChart>
        <c:grouping val="standard"/>
        <c:varyColors val="0"/>
        <c:ser>
          <c:idx val="8"/>
          <c:order val="8"/>
          <c:tx>
            <c:strRef>
              <c:f>'Canopy If Nothing'!$I$10</c:f>
              <c:strCache>
                <c:ptCount val="1"/>
                <c:pt idx="0">
                  <c:v>SM</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If Nothing'!$J$1:$N$1</c:f>
              <c:strCache>
                <c:ptCount val="5"/>
                <c:pt idx="0">
                  <c:v>CY19</c:v>
                </c:pt>
                <c:pt idx="1">
                  <c:v>CY20</c:v>
                </c:pt>
                <c:pt idx="2">
                  <c:v>CY21</c:v>
                </c:pt>
                <c:pt idx="3">
                  <c:v>CY22</c:v>
                </c:pt>
                <c:pt idx="4">
                  <c:v>CY23</c:v>
                </c:pt>
              </c:strCache>
            </c:strRef>
          </c:cat>
          <c:val>
            <c:numRef>
              <c:f>'Canopy If Nothing'!$J$10:$N$10</c:f>
              <c:numCache>
                <c:formatCode>0.0%</c:formatCode>
                <c:ptCount val="5"/>
                <c:pt idx="0">
                  <c:v>0.40850751052922668</c:v>
                </c:pt>
                <c:pt idx="1">
                  <c:v>0.41532365107051888</c:v>
                </c:pt>
                <c:pt idx="2">
                  <c:v>0.41546579515216081</c:v>
                </c:pt>
                <c:pt idx="3">
                  <c:v>0.40922199776057883</c:v>
                </c:pt>
                <c:pt idx="4">
                  <c:v>0.40470621733414036</c:v>
                </c:pt>
              </c:numCache>
            </c:numRef>
          </c:val>
          <c:smooth val="0"/>
          <c:extLst>
            <c:ext xmlns:c16="http://schemas.microsoft.com/office/drawing/2014/chart" uri="{C3380CC4-5D6E-409C-BE32-E72D297353CC}">
              <c16:uniqueId val="{00000009-C1D3-4024-9AA2-4A82E9B86C53}"/>
            </c:ext>
          </c:extLst>
        </c:ser>
        <c:dLbls>
          <c:showLegendKey val="0"/>
          <c:showVal val="0"/>
          <c:showCatName val="0"/>
          <c:showSerName val="0"/>
          <c:showPercent val="0"/>
          <c:showBubbleSize val="0"/>
        </c:dLbls>
        <c:marker val="1"/>
        <c:smooth val="0"/>
        <c:axId val="711320064"/>
        <c:axId val="711326624"/>
      </c:lineChart>
      <c:catAx>
        <c:axId val="1326379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904"/>
        <c:crosses val="autoZero"/>
        <c:auto val="1"/>
        <c:lblAlgn val="ctr"/>
        <c:lblOffset val="100"/>
        <c:noMultiLvlLbl val="0"/>
      </c:catAx>
      <c:valAx>
        <c:axId val="1326379904"/>
        <c:scaling>
          <c:orientation val="minMax"/>
          <c:max val="3000000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576"/>
        <c:crosses val="autoZero"/>
        <c:crossBetween val="between"/>
      </c:valAx>
      <c:valAx>
        <c:axId val="711326624"/>
        <c:scaling>
          <c:orientation val="minMax"/>
          <c:max val="0.47000000000000003"/>
          <c:min val="0.4"/>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1320064"/>
        <c:crosses val="max"/>
        <c:crossBetween val="between"/>
      </c:valAx>
      <c:catAx>
        <c:axId val="711320064"/>
        <c:scaling>
          <c:orientation val="minMax"/>
        </c:scaling>
        <c:delete val="1"/>
        <c:axPos val="b"/>
        <c:numFmt formatCode="General" sourceLinked="1"/>
        <c:majorTickMark val="out"/>
        <c:minorTickMark val="none"/>
        <c:tickLblPos val="nextTo"/>
        <c:crossAx val="7113266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Canopy Revenue</a:t>
            </a:r>
            <a:r>
              <a:rPr lang="en-US" sz="800"/>
              <a:t> (thousands)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'Canopy w Cylon'!$I$2</c:f>
              <c:strCache>
                <c:ptCount val="1"/>
                <c:pt idx="0">
                  <c:v>227</c:v>
                </c:pt>
              </c:strCache>
            </c:strRef>
          </c:tx>
          <c:spPr>
            <a:solidFill>
              <a:schemeClr val="accent1"/>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Cylon'!$J$2:$N$2</c:f>
              <c:numCache>
                <c:formatCode>"$"#,##0</c:formatCode>
                <c:ptCount val="5"/>
                <c:pt idx="0">
                  <c:v>108675</c:v>
                </c:pt>
                <c:pt idx="1">
                  <c:v>0</c:v>
                </c:pt>
                <c:pt idx="2">
                  <c:v>0</c:v>
                </c:pt>
                <c:pt idx="3">
                  <c:v>0</c:v>
                </c:pt>
                <c:pt idx="4">
                  <c:v>0</c:v>
                </c:pt>
              </c:numCache>
            </c:numRef>
          </c:val>
          <c:extLst>
            <c:ext xmlns:c16="http://schemas.microsoft.com/office/drawing/2014/chart" uri="{C3380CC4-5D6E-409C-BE32-E72D297353CC}">
              <c16:uniqueId val="{00000000-564A-4398-AE3D-9A428E4B85FF}"/>
            </c:ext>
          </c:extLst>
        </c:ser>
        <c:ser>
          <c:idx val="1"/>
          <c:order val="1"/>
          <c:tx>
            <c:strRef>
              <c:f>'Canopy w Cylon'!$I$3</c:f>
              <c:strCache>
                <c:ptCount val="1"/>
                <c:pt idx="0">
                  <c:v>228</c:v>
                </c:pt>
              </c:strCache>
            </c:strRef>
          </c:tx>
          <c:spPr>
            <a:solidFill>
              <a:schemeClr val="accent2"/>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Cylon'!$J$3:$N$3</c:f>
              <c:numCache>
                <c:formatCode>"$"#,##0</c:formatCode>
                <c:ptCount val="5"/>
                <c:pt idx="0">
                  <c:v>2141126.9800850498</c:v>
                </c:pt>
                <c:pt idx="1">
                  <c:v>1418418.8813289034</c:v>
                </c:pt>
                <c:pt idx="2">
                  <c:v>909242.87264673295</c:v>
                </c:pt>
                <c:pt idx="3">
                  <c:v>636470.01085271302</c:v>
                </c:pt>
                <c:pt idx="4">
                  <c:v>363697.14905869321</c:v>
                </c:pt>
              </c:numCache>
            </c:numRef>
          </c:val>
          <c:extLst>
            <c:ext xmlns:c16="http://schemas.microsoft.com/office/drawing/2014/chart" uri="{C3380CC4-5D6E-409C-BE32-E72D297353CC}">
              <c16:uniqueId val="{00000001-564A-4398-AE3D-9A428E4B85FF}"/>
            </c:ext>
          </c:extLst>
        </c:ser>
        <c:ser>
          <c:idx val="2"/>
          <c:order val="2"/>
          <c:tx>
            <c:strRef>
              <c:f>'Canopy w Cylon'!$I$4</c:f>
              <c:strCache>
                <c:ptCount val="1"/>
                <c:pt idx="0">
                  <c:v>304</c:v>
                </c:pt>
              </c:strCache>
            </c:strRef>
          </c:tx>
          <c:spPr>
            <a:solidFill>
              <a:schemeClr val="bg1">
                <a:lumMod val="75000"/>
              </a:schemeClr>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Cylon'!$J$4:$N$4</c:f>
              <c:numCache>
                <c:formatCode>"$"#,##0</c:formatCode>
                <c:ptCount val="5"/>
                <c:pt idx="0">
                  <c:v>2929664.0100000002</c:v>
                </c:pt>
                <c:pt idx="1">
                  <c:v>2318000</c:v>
                </c:pt>
                <c:pt idx="2">
                  <c:v>2135000</c:v>
                </c:pt>
                <c:pt idx="3">
                  <c:v>1830000</c:v>
                </c:pt>
                <c:pt idx="4">
                  <c:v>1677500</c:v>
                </c:pt>
              </c:numCache>
            </c:numRef>
          </c:val>
          <c:extLst>
            <c:ext xmlns:c16="http://schemas.microsoft.com/office/drawing/2014/chart" uri="{C3380CC4-5D6E-409C-BE32-E72D297353CC}">
              <c16:uniqueId val="{00000002-564A-4398-AE3D-9A428E4B85FF}"/>
            </c:ext>
          </c:extLst>
        </c:ser>
        <c:ser>
          <c:idx val="3"/>
          <c:order val="3"/>
          <c:tx>
            <c:strRef>
              <c:f>'Canopy w Cylon'!$I$5</c:f>
              <c:strCache>
                <c:ptCount val="1"/>
                <c:pt idx="0">
                  <c:v>EDG</c:v>
                </c:pt>
              </c:strCache>
            </c:strRef>
          </c:tx>
          <c:spPr>
            <a:solidFill>
              <a:schemeClr val="accent4"/>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Cylon'!$J$5:$N$5</c:f>
              <c:numCache>
                <c:formatCode>"$"#,##0</c:formatCode>
                <c:ptCount val="5"/>
                <c:pt idx="0">
                  <c:v>800060.84000000008</c:v>
                </c:pt>
                <c:pt idx="1">
                  <c:v>702000</c:v>
                </c:pt>
                <c:pt idx="2">
                  <c:v>585000</c:v>
                </c:pt>
                <c:pt idx="3">
                  <c:v>390000</c:v>
                </c:pt>
                <c:pt idx="4">
                  <c:v>390000</c:v>
                </c:pt>
              </c:numCache>
            </c:numRef>
          </c:val>
          <c:extLst>
            <c:ext xmlns:c16="http://schemas.microsoft.com/office/drawing/2014/chart" uri="{C3380CC4-5D6E-409C-BE32-E72D297353CC}">
              <c16:uniqueId val="{00000003-564A-4398-AE3D-9A428E4B85FF}"/>
            </c:ext>
          </c:extLst>
        </c:ser>
        <c:ser>
          <c:idx val="4"/>
          <c:order val="4"/>
          <c:tx>
            <c:strRef>
              <c:f>'Canopy w Cylon'!$I$6</c:f>
              <c:strCache>
                <c:ptCount val="1"/>
                <c:pt idx="0">
                  <c:v>CPY</c:v>
                </c:pt>
              </c:strCache>
            </c:strRef>
          </c:tx>
          <c:spPr>
            <a:solidFill>
              <a:srgbClr val="00B0F0"/>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Cylon'!$J$6:$N$6</c:f>
              <c:numCache>
                <c:formatCode>"$"#,##0</c:formatCode>
                <c:ptCount val="5"/>
                <c:pt idx="0">
                  <c:v>22721606.150395788</c:v>
                </c:pt>
                <c:pt idx="1">
                  <c:v>19250000</c:v>
                </c:pt>
                <c:pt idx="2">
                  <c:v>15400000</c:v>
                </c:pt>
                <c:pt idx="3">
                  <c:v>11000000</c:v>
                </c:pt>
                <c:pt idx="4">
                  <c:v>6600000</c:v>
                </c:pt>
              </c:numCache>
            </c:numRef>
          </c:val>
          <c:extLst>
            <c:ext xmlns:c16="http://schemas.microsoft.com/office/drawing/2014/chart" uri="{C3380CC4-5D6E-409C-BE32-E72D297353CC}">
              <c16:uniqueId val="{00000004-564A-4398-AE3D-9A428E4B85FF}"/>
            </c:ext>
          </c:extLst>
        </c:ser>
        <c:ser>
          <c:idx val="5"/>
          <c:order val="5"/>
          <c:tx>
            <c:strRef>
              <c:f>'Canopy w Cylon'!$I$7</c:f>
              <c:strCache>
                <c:ptCount val="1"/>
                <c:pt idx="0">
                  <c:v>CPT</c:v>
                </c:pt>
              </c:strCache>
            </c:strRef>
          </c:tx>
          <c:spPr>
            <a:solidFill>
              <a:schemeClr val="accent6"/>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Cylon'!$J$7:$N$7</c:f>
              <c:numCache>
                <c:formatCode>"$"#,##0</c:formatCode>
                <c:ptCount val="5"/>
                <c:pt idx="0">
                  <c:v>391140</c:v>
                </c:pt>
                <c:pt idx="1">
                  <c:v>2040000</c:v>
                </c:pt>
                <c:pt idx="2">
                  <c:v>1700000</c:v>
                </c:pt>
                <c:pt idx="3">
                  <c:v>1360000</c:v>
                </c:pt>
                <c:pt idx="4">
                  <c:v>1020000</c:v>
                </c:pt>
              </c:numCache>
            </c:numRef>
          </c:val>
          <c:extLst>
            <c:ext xmlns:c16="http://schemas.microsoft.com/office/drawing/2014/chart" uri="{C3380CC4-5D6E-409C-BE32-E72D297353CC}">
              <c16:uniqueId val="{00000005-564A-4398-AE3D-9A428E4B85FF}"/>
            </c:ext>
          </c:extLst>
        </c:ser>
        <c:ser>
          <c:idx val="6"/>
          <c:order val="6"/>
          <c:tx>
            <c:strRef>
              <c:f>'Canopy w Cylon'!$I$8</c:f>
              <c:strCache>
                <c:ptCount val="1"/>
                <c:pt idx="0">
                  <c:v>Cylon</c:v>
                </c:pt>
              </c:strCache>
            </c:strRef>
          </c:tx>
          <c:spPr>
            <a:solidFill>
              <a:schemeClr val="accent1">
                <a:lumMod val="60000"/>
              </a:schemeClr>
            </a:solidFill>
            <a:ln>
              <a:noFill/>
            </a:ln>
            <a:effectLst/>
          </c:spPr>
          <c:invertIfNegative val="0"/>
          <c:cat>
            <c:strRef>
              <c:f>'Canopy w Cylon'!$J$1:$N$1</c:f>
              <c:strCache>
                <c:ptCount val="5"/>
                <c:pt idx="0">
                  <c:v>CY19</c:v>
                </c:pt>
                <c:pt idx="1">
                  <c:v>CY20</c:v>
                </c:pt>
                <c:pt idx="2">
                  <c:v>CY21</c:v>
                </c:pt>
                <c:pt idx="3">
                  <c:v>CY22</c:v>
                </c:pt>
                <c:pt idx="4">
                  <c:v>CY23</c:v>
                </c:pt>
              </c:strCache>
            </c:strRef>
          </c:cat>
          <c:val>
            <c:numRef>
              <c:f>'Canopy w Cylon'!$J$8:$N$8</c:f>
              <c:numCache>
                <c:formatCode>"$"#,##0</c:formatCode>
                <c:ptCount val="5"/>
                <c:pt idx="0">
                  <c:v>0</c:v>
                </c:pt>
                <c:pt idx="1">
                  <c:v>1243000</c:v>
                </c:pt>
                <c:pt idx="2">
                  <c:v>5846500</c:v>
                </c:pt>
                <c:pt idx="3">
                  <c:v>9402250</c:v>
                </c:pt>
                <c:pt idx="4">
                  <c:v>13563000</c:v>
                </c:pt>
              </c:numCache>
            </c:numRef>
          </c:val>
          <c:extLst>
            <c:ext xmlns:c16="http://schemas.microsoft.com/office/drawing/2014/chart" uri="{C3380CC4-5D6E-409C-BE32-E72D297353CC}">
              <c16:uniqueId val="{00000006-564A-4398-AE3D-9A428E4B85FF}"/>
            </c:ext>
          </c:extLst>
        </c:ser>
        <c:dLbls>
          <c:showLegendKey val="0"/>
          <c:showVal val="0"/>
          <c:showCatName val="0"/>
          <c:showSerName val="0"/>
          <c:showPercent val="0"/>
          <c:showBubbleSize val="0"/>
        </c:dLbls>
        <c:gapWidth val="150"/>
        <c:overlap val="100"/>
        <c:axId val="1326379576"/>
        <c:axId val="1326379904"/>
      </c:barChart>
      <c:lineChart>
        <c:grouping val="standard"/>
        <c:varyColors val="0"/>
        <c:ser>
          <c:idx val="7"/>
          <c:order val="7"/>
          <c:tx>
            <c:strRef>
              <c:f>'Canopy w Cylon'!$I$9</c:f>
              <c:strCache>
                <c:ptCount val="1"/>
                <c:pt idx="0">
                  <c:v>Total</c:v>
                </c:pt>
              </c:strCache>
            </c:strRef>
          </c:tx>
          <c:spPr>
            <a:ln w="28575" cap="rnd">
              <a:noFill/>
              <a:round/>
            </a:ln>
            <a:effectLst/>
          </c:spPr>
          <c:marker>
            <c:symbol val="circle"/>
            <c:size val="5"/>
            <c:spPr>
              <a:solidFill>
                <a:schemeClr val="accent2">
                  <a:lumMod val="60000"/>
                </a:schemeClr>
              </a:solidFill>
              <a:ln w="9525">
                <a:solidFill>
                  <a:schemeClr val="accent2">
                    <a:lumMod val="60000"/>
                  </a:schemeClr>
                </a:solidFill>
              </a:ln>
              <a:effectLst/>
            </c:spPr>
          </c:marker>
          <c:dLbls>
            <c:dLbl>
              <c:idx val="4"/>
              <c:layout>
                <c:manualLayout>
                  <c:x val="-6.6960075659430324E-2"/>
                  <c:y val="-6.35856255697653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4A-4398-AE3D-9A428E4B85FF}"/>
                </c:ext>
              </c:extLst>
            </c:dLbl>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w Cylon'!$J$1:$N$1</c:f>
              <c:strCache>
                <c:ptCount val="5"/>
                <c:pt idx="0">
                  <c:v>CY19</c:v>
                </c:pt>
                <c:pt idx="1">
                  <c:v>CY20</c:v>
                </c:pt>
                <c:pt idx="2">
                  <c:v>CY21</c:v>
                </c:pt>
                <c:pt idx="3">
                  <c:v>CY22</c:v>
                </c:pt>
                <c:pt idx="4">
                  <c:v>CY23</c:v>
                </c:pt>
              </c:strCache>
            </c:strRef>
          </c:cat>
          <c:val>
            <c:numRef>
              <c:f>'Canopy w Cylon'!$J$9:$N$9</c:f>
              <c:numCache>
                <c:formatCode>_("$"* #,##0_);_("$"* \(#,##0\);_("$"* "-"??_);_(@_)</c:formatCode>
                <c:ptCount val="5"/>
                <c:pt idx="0">
                  <c:v>29092272.980480839</c:v>
                </c:pt>
                <c:pt idx="1">
                  <c:v>26971418.881328903</c:v>
                </c:pt>
                <c:pt idx="2">
                  <c:v>26575742.872646734</c:v>
                </c:pt>
                <c:pt idx="3">
                  <c:v>24618720.010852713</c:v>
                </c:pt>
                <c:pt idx="4">
                  <c:v>23614197.149058692</c:v>
                </c:pt>
              </c:numCache>
            </c:numRef>
          </c:val>
          <c:smooth val="0"/>
          <c:extLst>
            <c:ext xmlns:c16="http://schemas.microsoft.com/office/drawing/2014/chart" uri="{C3380CC4-5D6E-409C-BE32-E72D297353CC}">
              <c16:uniqueId val="{00000007-564A-4398-AE3D-9A428E4B85FF}"/>
            </c:ext>
          </c:extLst>
        </c:ser>
        <c:ser>
          <c:idx val="9"/>
          <c:order val="9"/>
          <c:tx>
            <c:strRef>
              <c:f>'Canopy w Cylon'!$I$11</c:f>
              <c:strCache>
                <c:ptCount val="1"/>
                <c:pt idx="0">
                  <c:v>Margin $</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dLbls>
            <c:numFmt formatCode="&quot;$&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w Cylon'!$J$1:$N$1</c:f>
              <c:strCache>
                <c:ptCount val="5"/>
                <c:pt idx="0">
                  <c:v>CY19</c:v>
                </c:pt>
                <c:pt idx="1">
                  <c:v>CY20</c:v>
                </c:pt>
                <c:pt idx="2">
                  <c:v>CY21</c:v>
                </c:pt>
                <c:pt idx="3">
                  <c:v>CY22</c:v>
                </c:pt>
                <c:pt idx="4">
                  <c:v>CY23</c:v>
                </c:pt>
              </c:strCache>
            </c:strRef>
          </c:cat>
          <c:val>
            <c:numRef>
              <c:f>'Canopy w Cylon'!$J$11:$N$11</c:f>
              <c:numCache>
                <c:formatCode>_("$"* #,##0_);_("$"* \(#,##0\);_("$"* "-"??_);_(@_)</c:formatCode>
                <c:ptCount val="5"/>
                <c:pt idx="0">
                  <c:v>11884412.010892913</c:v>
                </c:pt>
                <c:pt idx="1">
                  <c:v>10819888.535897814</c:v>
                </c:pt>
                <c:pt idx="2">
                  <c:v>11510204.451187836</c:v>
                </c:pt>
                <c:pt idx="3">
                  <c:v>10925809.111475253</c:v>
                </c:pt>
                <c:pt idx="4">
                  <c:v>10840228.677521052</c:v>
                </c:pt>
              </c:numCache>
            </c:numRef>
          </c:val>
          <c:smooth val="0"/>
          <c:extLst>
            <c:ext xmlns:c16="http://schemas.microsoft.com/office/drawing/2014/chart" uri="{C3380CC4-5D6E-409C-BE32-E72D297353CC}">
              <c16:uniqueId val="{00000008-564A-4398-AE3D-9A428E4B85FF}"/>
            </c:ext>
          </c:extLst>
        </c:ser>
        <c:dLbls>
          <c:showLegendKey val="0"/>
          <c:showVal val="0"/>
          <c:showCatName val="0"/>
          <c:showSerName val="0"/>
          <c:showPercent val="0"/>
          <c:showBubbleSize val="0"/>
        </c:dLbls>
        <c:marker val="1"/>
        <c:smooth val="0"/>
        <c:axId val="1326379576"/>
        <c:axId val="1326379904"/>
      </c:lineChart>
      <c:lineChart>
        <c:grouping val="standard"/>
        <c:varyColors val="0"/>
        <c:ser>
          <c:idx val="8"/>
          <c:order val="8"/>
          <c:tx>
            <c:strRef>
              <c:f>'Canopy w Cylon'!$I$10</c:f>
              <c:strCache>
                <c:ptCount val="1"/>
                <c:pt idx="0">
                  <c:v>SM</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dLbls>
            <c:dLbl>
              <c:idx val="2"/>
              <c:layout>
                <c:manualLayout>
                  <c:x val="1.484230344758262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64A-4398-AE3D-9A428E4B85FF}"/>
                </c:ext>
              </c:extLst>
            </c:dLbl>
            <c:dLbl>
              <c:idx val="3"/>
              <c:layout>
                <c:manualLayout>
                  <c:x val="1.121528184169188E-3"/>
                  <c:y val="-9.969047455356334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64A-4398-AE3D-9A428E4B85FF}"/>
                </c:ext>
              </c:extLst>
            </c:dLbl>
            <c:dLbl>
              <c:idx val="4"/>
              <c:layout>
                <c:manualLayout>
                  <c:x val="8.542627712284194E-3"/>
                  <c:y val="4.72813708172429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64A-4398-AE3D-9A428E4B85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'Canopy w Cylon'!$J$1:$N$1</c:f>
              <c:strCache>
                <c:ptCount val="5"/>
                <c:pt idx="0">
                  <c:v>CY19</c:v>
                </c:pt>
                <c:pt idx="1">
                  <c:v>CY20</c:v>
                </c:pt>
                <c:pt idx="2">
                  <c:v>CY21</c:v>
                </c:pt>
                <c:pt idx="3">
                  <c:v>CY22</c:v>
                </c:pt>
                <c:pt idx="4">
                  <c:v>CY23</c:v>
                </c:pt>
              </c:strCache>
            </c:strRef>
          </c:cat>
          <c:val>
            <c:numRef>
              <c:f>'Canopy w Cylon'!$J$10:$N$10</c:f>
              <c:numCache>
                <c:formatCode>0.0%</c:formatCode>
                <c:ptCount val="5"/>
                <c:pt idx="0">
                  <c:v>0.40850751052922668</c:v>
                </c:pt>
                <c:pt idx="1">
                  <c:v>0.40116126569032434</c:v>
                </c:pt>
                <c:pt idx="2">
                  <c:v>0.43310941509126327</c:v>
                </c:pt>
                <c:pt idx="3">
                  <c:v>0.4438008599414921</c:v>
                </c:pt>
                <c:pt idx="4">
                  <c:v>0.4590555676779875</c:v>
                </c:pt>
              </c:numCache>
            </c:numRef>
          </c:val>
          <c:smooth val="0"/>
          <c:extLst>
            <c:ext xmlns:c16="http://schemas.microsoft.com/office/drawing/2014/chart" uri="{C3380CC4-5D6E-409C-BE32-E72D297353CC}">
              <c16:uniqueId val="{0000000B-564A-4398-AE3D-9A428E4B85FF}"/>
            </c:ext>
          </c:extLst>
        </c:ser>
        <c:dLbls>
          <c:showLegendKey val="0"/>
          <c:showVal val="0"/>
          <c:showCatName val="0"/>
          <c:showSerName val="0"/>
          <c:showPercent val="0"/>
          <c:showBubbleSize val="0"/>
        </c:dLbls>
        <c:marker val="1"/>
        <c:smooth val="0"/>
        <c:axId val="680555120"/>
        <c:axId val="680551184"/>
      </c:lineChart>
      <c:catAx>
        <c:axId val="1326379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904"/>
        <c:crosses val="autoZero"/>
        <c:auto val="1"/>
        <c:lblAlgn val="ctr"/>
        <c:lblOffset val="100"/>
        <c:noMultiLvlLbl val="0"/>
      </c:catAx>
      <c:valAx>
        <c:axId val="1326379904"/>
        <c:scaling>
          <c:orientation val="minMax"/>
          <c:max val="3000000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379576"/>
        <c:crosses val="autoZero"/>
        <c:crossBetween val="between"/>
      </c:valAx>
      <c:valAx>
        <c:axId val="680551184"/>
        <c:scaling>
          <c:orientation val="minMax"/>
          <c:min val="0.4"/>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555120"/>
        <c:crosses val="max"/>
        <c:crossBetween val="between"/>
      </c:valAx>
      <c:catAx>
        <c:axId val="680555120"/>
        <c:scaling>
          <c:orientation val="minMax"/>
        </c:scaling>
        <c:delete val="1"/>
        <c:axPos val="b"/>
        <c:numFmt formatCode="General" sourceLinked="1"/>
        <c:majorTickMark val="out"/>
        <c:minorTickMark val="none"/>
        <c:tickLblPos val="nextTo"/>
        <c:crossAx val="6805511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0.16446</cdr:x>
      <cdr:y>0.5465</cdr:y>
    </cdr:from>
    <cdr:to>
      <cdr:x>0.30172</cdr:x>
      <cdr:y>0.61028</cdr:y>
    </cdr:to>
    <cdr:sp macro="" textlink="">
      <cdr:nvSpPr>
        <cdr:cNvPr id="2" name="TextBox 1">
          <a:extLst xmlns:a="http://schemas.openxmlformats.org/drawingml/2006/main">
            <a:ext uri="{FF2B5EF4-FFF2-40B4-BE49-F238E27FC236}">
              <a16:creationId xmlns:a16="http://schemas.microsoft.com/office/drawing/2014/main" id="{0939DD3F-7A1E-4347-B84F-46A88C75347D}"/>
            </a:ext>
          </a:extLst>
        </cdr:cNvPr>
        <cdr:cNvSpPr txBox="1"/>
      </cdr:nvSpPr>
      <cdr:spPr>
        <a:xfrm xmlns:a="http://schemas.openxmlformats.org/drawingml/2006/main">
          <a:off x="761681" y="2109387"/>
          <a:ext cx="635726" cy="246187"/>
        </a:xfrm>
        <a:prstGeom xmlns:a="http://schemas.openxmlformats.org/drawingml/2006/main" prst="rect">
          <a:avLst/>
        </a:prstGeom>
        <a:noFill xmlns:a="http://schemas.openxmlformats.org/drawingml/2006/main"/>
      </cdr:spPr>
      <cdr:txBody>
        <a:bodyPr xmlns:a="http://schemas.openxmlformats.org/drawingml/2006/main" vertOverflow="clip" wrap="square" lIns="91410" tIns="45703" rIns="91410" bIns="45703" rtlCol="0">
          <a:spAutoFit/>
        </a:bodyPr>
        <a:lstStyle xmlns:a="http://schemas.openxmlformats.org/drawingml/2006/main"/>
        <a:p xmlns:a="http://schemas.openxmlformats.org/drawingml/2006/main">
          <a:r>
            <a:rPr lang="en-US" sz="1000" dirty="0">
              <a:cs typeface="Roboto Light"/>
            </a:rPr>
            <a:t>18.7%</a:t>
          </a:r>
        </a:p>
      </cdr:txBody>
    </cdr:sp>
  </cdr:relSizeAnchor>
  <cdr:relSizeAnchor xmlns:cdr="http://schemas.openxmlformats.org/drawingml/2006/chartDrawing">
    <cdr:from>
      <cdr:x>0.70755</cdr:x>
      <cdr:y>0.45524</cdr:y>
    </cdr:from>
    <cdr:to>
      <cdr:x>0.84481</cdr:x>
      <cdr:y>0.51902</cdr:y>
    </cdr:to>
    <cdr:sp macro="" textlink="">
      <cdr:nvSpPr>
        <cdr:cNvPr id="4" name="TextBox 1">
          <a:extLst xmlns:a="http://schemas.openxmlformats.org/drawingml/2006/main">
            <a:ext uri="{FF2B5EF4-FFF2-40B4-BE49-F238E27FC236}">
              <a16:creationId xmlns:a16="http://schemas.microsoft.com/office/drawing/2014/main" id="{9668BC50-8090-4E10-9214-CFBF179482EB}"/>
            </a:ext>
          </a:extLst>
        </cdr:cNvPr>
        <cdr:cNvSpPr txBox="1"/>
      </cdr:nvSpPr>
      <cdr:spPr>
        <a:xfrm xmlns:a="http://schemas.openxmlformats.org/drawingml/2006/main">
          <a:off x="3277006" y="1757148"/>
          <a:ext cx="635726" cy="246187"/>
        </a:xfrm>
        <a:prstGeom xmlns:a="http://schemas.openxmlformats.org/drawingml/2006/main" prst="rect">
          <a:avLst/>
        </a:prstGeom>
        <a:noFill xmlns:a="http://schemas.openxmlformats.org/drawingml/2006/main"/>
      </cdr:spPr>
      <cdr:txBody>
        <a:bodyPr xmlns:a="http://schemas.openxmlformats.org/drawingml/2006/main" wrap="square" lIns="91410" tIns="45703" rIns="91410" bIns="45703"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dirty="0">
              <a:cs typeface="Roboto Light"/>
            </a:rPr>
            <a:t>30.0%</a:t>
          </a:r>
        </a:p>
      </cdr:txBody>
    </cdr:sp>
  </cdr:relSizeAnchor>
  <cdr:relSizeAnchor xmlns:cdr="http://schemas.openxmlformats.org/drawingml/2006/chartDrawing">
    <cdr:from>
      <cdr:x>0.5289</cdr:x>
      <cdr:y>0.58811</cdr:y>
    </cdr:from>
    <cdr:to>
      <cdr:x>0.66616</cdr:x>
      <cdr:y>0.65189</cdr:y>
    </cdr:to>
    <cdr:sp macro="" textlink="">
      <cdr:nvSpPr>
        <cdr:cNvPr id="5" name="TextBox 1">
          <a:extLst xmlns:a="http://schemas.openxmlformats.org/drawingml/2006/main">
            <a:ext uri="{FF2B5EF4-FFF2-40B4-BE49-F238E27FC236}">
              <a16:creationId xmlns:a16="http://schemas.microsoft.com/office/drawing/2014/main" id="{9668BC50-8090-4E10-9214-CFBF179482EB}"/>
            </a:ext>
          </a:extLst>
        </cdr:cNvPr>
        <cdr:cNvSpPr txBox="1"/>
      </cdr:nvSpPr>
      <cdr:spPr>
        <a:xfrm xmlns:a="http://schemas.openxmlformats.org/drawingml/2006/main">
          <a:off x="2449581" y="2270003"/>
          <a:ext cx="635726" cy="246187"/>
        </a:xfrm>
        <a:prstGeom xmlns:a="http://schemas.openxmlformats.org/drawingml/2006/main" prst="rect">
          <a:avLst/>
        </a:prstGeom>
        <a:noFill xmlns:a="http://schemas.openxmlformats.org/drawingml/2006/main"/>
      </cdr:spPr>
      <cdr:txBody>
        <a:bodyPr xmlns:a="http://schemas.openxmlformats.org/drawingml/2006/main" wrap="square" lIns="91410" tIns="45703" rIns="91410" bIns="45703"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dirty="0">
              <a:cs typeface="Roboto Light"/>
            </a:rPr>
            <a:t>2.4%</a:t>
          </a:r>
        </a:p>
      </cdr:txBody>
    </cdr:sp>
  </cdr:relSizeAnchor>
  <cdr:relSizeAnchor xmlns:cdr="http://schemas.openxmlformats.org/drawingml/2006/chartDrawing">
    <cdr:from>
      <cdr:x>0.34675</cdr:x>
      <cdr:y>0.5</cdr:y>
    </cdr:from>
    <cdr:to>
      <cdr:x>0.48401</cdr:x>
      <cdr:y>0.56378</cdr:y>
    </cdr:to>
    <cdr:sp macro="" textlink="">
      <cdr:nvSpPr>
        <cdr:cNvPr id="6" name="TextBox 1">
          <a:extLst xmlns:a="http://schemas.openxmlformats.org/drawingml/2006/main">
            <a:ext uri="{FF2B5EF4-FFF2-40B4-BE49-F238E27FC236}">
              <a16:creationId xmlns:a16="http://schemas.microsoft.com/office/drawing/2014/main" id="{9668BC50-8090-4E10-9214-CFBF179482EB}"/>
            </a:ext>
          </a:extLst>
        </cdr:cNvPr>
        <cdr:cNvSpPr txBox="1"/>
      </cdr:nvSpPr>
      <cdr:spPr>
        <a:xfrm xmlns:a="http://schemas.openxmlformats.org/drawingml/2006/main">
          <a:off x="1605947" y="1929904"/>
          <a:ext cx="635726" cy="246187"/>
        </a:xfrm>
        <a:prstGeom xmlns:a="http://schemas.openxmlformats.org/drawingml/2006/main" prst="rect">
          <a:avLst/>
        </a:prstGeom>
        <a:noFill xmlns:a="http://schemas.openxmlformats.org/drawingml/2006/main"/>
      </cdr:spPr>
      <cdr:txBody>
        <a:bodyPr xmlns:a="http://schemas.openxmlformats.org/drawingml/2006/main" wrap="square" lIns="91410" tIns="45703" rIns="91410" bIns="45703"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dirty="0">
              <a:cs typeface="Roboto Light"/>
            </a:rPr>
            <a:t>63.7%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57B78B-0C5F-4424-9626-96067E7046DF}" type="datetimeFigureOut">
              <a:rPr lang="en-US" smtClean="0"/>
              <a:pPr/>
              <a:t>4/26/2020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4B3812-7E8A-40E2-A812-262EBC9B7906}" type="slidenum">
              <a:rPr lang="en-US" smtClean="0"/>
              <a:pPr/>
              <a:t>‹#›</a:t>
            </a:fld>
            <a:endParaRPr lang="en-US"/>
          </a:p>
        </p:txBody>
      </p:sp>
    </p:spTree>
    <p:extLst>
      <p:ext uri="{BB962C8B-B14F-4D97-AF65-F5344CB8AC3E}">
        <p14:creationId xmlns:p14="http://schemas.microsoft.com/office/powerpoint/2010/main" val="5458525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BD5B13-04FC-4EB8-B650-88C6695F81DE}" type="datetimeFigureOut">
              <a:rPr lang="en-US" smtClean="0"/>
              <a:pPr/>
              <a:t>4/26/2020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CE125D-C6EC-4A34-A2C4-EF19D6C23738}" type="slidenum">
              <a:rPr lang="en-US" smtClean="0"/>
              <a:pPr/>
              <a:t>‹#›</a:t>
            </a:fld>
            <a:endParaRPr lang="en-US"/>
          </a:p>
        </p:txBody>
      </p:sp>
    </p:spTree>
    <p:extLst>
      <p:ext uri="{BB962C8B-B14F-4D97-AF65-F5344CB8AC3E}">
        <p14:creationId xmlns:p14="http://schemas.microsoft.com/office/powerpoint/2010/main" val="1444919361"/>
      </p:ext>
    </p:extLst>
  </p:cSld>
  <p:clrMap bg1="lt1" tx1="dk1" bg2="lt2" tx2="dk2" accent1="accent1" accent2="accent2" accent3="accent3" accent4="accent4" accent5="accent5" accent6="accent6" hlink="hlink" folHlink="folHlink"/>
  <p:hf hdr="0" ftr="0" dt="0"/>
  <p:notesStyle>
    <a:lvl1pPr marL="0" algn="l" defTabSz="779074" rtl="0" eaLnBrk="1" latinLnBrk="0" hangingPunct="1">
      <a:defRPr sz="1000" kern="1200">
        <a:solidFill>
          <a:schemeClr val="tx1"/>
        </a:solidFill>
        <a:latin typeface="+mn-lt"/>
        <a:ea typeface="+mn-ea"/>
        <a:cs typeface="+mn-cs"/>
      </a:defRPr>
    </a:lvl1pPr>
    <a:lvl2pPr marL="389538" algn="l" defTabSz="779074" rtl="0" eaLnBrk="1" latinLnBrk="0" hangingPunct="1">
      <a:defRPr sz="1000" kern="1200">
        <a:solidFill>
          <a:schemeClr val="tx1"/>
        </a:solidFill>
        <a:latin typeface="+mn-lt"/>
        <a:ea typeface="+mn-ea"/>
        <a:cs typeface="+mn-cs"/>
      </a:defRPr>
    </a:lvl2pPr>
    <a:lvl3pPr marL="779074" algn="l" defTabSz="779074" rtl="0" eaLnBrk="1" latinLnBrk="0" hangingPunct="1">
      <a:defRPr sz="1000" kern="1200">
        <a:solidFill>
          <a:schemeClr val="tx1"/>
        </a:solidFill>
        <a:latin typeface="+mn-lt"/>
        <a:ea typeface="+mn-ea"/>
        <a:cs typeface="+mn-cs"/>
      </a:defRPr>
    </a:lvl3pPr>
    <a:lvl4pPr marL="1168612" algn="l" defTabSz="779074" rtl="0" eaLnBrk="1" latinLnBrk="0" hangingPunct="1">
      <a:defRPr sz="1000" kern="1200">
        <a:solidFill>
          <a:schemeClr val="tx1"/>
        </a:solidFill>
        <a:latin typeface="+mn-lt"/>
        <a:ea typeface="+mn-ea"/>
        <a:cs typeface="+mn-cs"/>
      </a:defRPr>
    </a:lvl4pPr>
    <a:lvl5pPr marL="1558149" algn="l" defTabSz="779074" rtl="0" eaLnBrk="1" latinLnBrk="0" hangingPunct="1">
      <a:defRPr sz="1000" kern="1200">
        <a:solidFill>
          <a:schemeClr val="tx1"/>
        </a:solidFill>
        <a:latin typeface="+mn-lt"/>
        <a:ea typeface="+mn-ea"/>
        <a:cs typeface="+mn-cs"/>
      </a:defRPr>
    </a:lvl5pPr>
    <a:lvl6pPr marL="1947686" algn="l" defTabSz="779074" rtl="0" eaLnBrk="1" latinLnBrk="0" hangingPunct="1">
      <a:defRPr sz="1000" kern="1200">
        <a:solidFill>
          <a:schemeClr val="tx1"/>
        </a:solidFill>
        <a:latin typeface="+mn-lt"/>
        <a:ea typeface="+mn-ea"/>
        <a:cs typeface="+mn-cs"/>
      </a:defRPr>
    </a:lvl6pPr>
    <a:lvl7pPr marL="2337223" algn="l" defTabSz="779074" rtl="0" eaLnBrk="1" latinLnBrk="0" hangingPunct="1">
      <a:defRPr sz="1000" kern="1200">
        <a:solidFill>
          <a:schemeClr val="tx1"/>
        </a:solidFill>
        <a:latin typeface="+mn-lt"/>
        <a:ea typeface="+mn-ea"/>
        <a:cs typeface="+mn-cs"/>
      </a:defRPr>
    </a:lvl7pPr>
    <a:lvl8pPr marL="2726760" algn="l" defTabSz="779074" rtl="0" eaLnBrk="1" latinLnBrk="0" hangingPunct="1">
      <a:defRPr sz="1000" kern="1200">
        <a:solidFill>
          <a:schemeClr val="tx1"/>
        </a:solidFill>
        <a:latin typeface="+mn-lt"/>
        <a:ea typeface="+mn-ea"/>
        <a:cs typeface="+mn-cs"/>
      </a:defRPr>
    </a:lvl8pPr>
    <a:lvl9pPr marL="3116298" algn="l" defTabSz="779074"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Changes are to be highlighted from previous presentation</a:t>
            </a:r>
          </a:p>
        </p:txBody>
      </p:sp>
      <p:sp>
        <p:nvSpPr>
          <p:cNvPr id="4" name="Slide Number Placeholder 3"/>
          <p:cNvSpPr>
            <a:spLocks noGrp="1"/>
          </p:cNvSpPr>
          <p:nvPr>
            <p:ph type="sldNum" sz="quarter" idx="10"/>
          </p:nvPr>
        </p:nvSpPr>
        <p:spPr/>
        <p:txBody>
          <a:bodyPr/>
          <a:lstStyle/>
          <a:p>
            <a:fld id="{2DCE125D-C6EC-4A34-A2C4-EF19D6C23738}" type="slidenum">
              <a:rPr lang="en-US" smtClean="0"/>
              <a:pPr/>
              <a:t>3</a:t>
            </a:fld>
            <a:endParaRPr lang="en-US"/>
          </a:p>
        </p:txBody>
      </p:sp>
    </p:spTree>
    <p:extLst>
      <p:ext uri="{BB962C8B-B14F-4D97-AF65-F5344CB8AC3E}">
        <p14:creationId xmlns:p14="http://schemas.microsoft.com/office/powerpoint/2010/main" val="374040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Changes are to be highlighted from previous presentation</a:t>
            </a:r>
          </a:p>
        </p:txBody>
      </p:sp>
      <p:sp>
        <p:nvSpPr>
          <p:cNvPr id="4" name="Slide Number Placeholder 3"/>
          <p:cNvSpPr>
            <a:spLocks noGrp="1"/>
          </p:cNvSpPr>
          <p:nvPr>
            <p:ph type="sldNum" sz="quarter" idx="10"/>
          </p:nvPr>
        </p:nvSpPr>
        <p:spPr/>
        <p:txBody>
          <a:bodyPr/>
          <a:lstStyle/>
          <a:p>
            <a:fld id="{2DCE125D-C6EC-4A34-A2C4-EF19D6C23738}" type="slidenum">
              <a:rPr lang="en-US" smtClean="0"/>
              <a:pPr/>
              <a:t>31</a:t>
            </a:fld>
            <a:endParaRPr lang="en-US"/>
          </a:p>
        </p:txBody>
      </p:sp>
    </p:spTree>
    <p:extLst>
      <p:ext uri="{BB962C8B-B14F-4D97-AF65-F5344CB8AC3E}">
        <p14:creationId xmlns:p14="http://schemas.microsoft.com/office/powerpoint/2010/main" val="303653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36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32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Clear to Build is still the most significant opportunity.  There are two portions of this that we need to address:</a:t>
            </a:r>
          </a:p>
          <a:p>
            <a:pPr lvl="0"/>
            <a:r>
              <a:rPr lang="en-US" dirty="0"/>
              <a:t>	Tactical execution – Clear to Build</a:t>
            </a:r>
          </a:p>
          <a:p>
            <a:pPr lvl="0"/>
            <a:r>
              <a:rPr lang="en-US" dirty="0"/>
              <a:t>	Planning – The ability to put in potential orders to see CTB</a:t>
            </a:r>
          </a:p>
          <a:p>
            <a:pPr lvl="0"/>
            <a:r>
              <a:rPr lang="en-US" dirty="0"/>
              <a:t>NEW –</a:t>
            </a:r>
            <a:r>
              <a:rPr lang="en-US" baseline="0" dirty="0"/>
              <a:t> 2.  Work order demand timing</a:t>
            </a:r>
            <a:endParaRPr lang="en-US" dirty="0"/>
          </a:p>
          <a:p>
            <a:pPr lvl="0"/>
            <a:r>
              <a:rPr lang="en-US" dirty="0"/>
              <a:t>2.  Next priority is the Supplier OTD</a:t>
            </a:r>
          </a:p>
          <a:p>
            <a:pPr lvl="0"/>
            <a:r>
              <a:rPr lang="en-US" dirty="0"/>
              <a:t>3.  WMS – I.E. Tugger and PACE changes</a:t>
            </a:r>
          </a:p>
          <a:p>
            <a:pPr marL="228561" indent="-228561">
              <a:buAutoNum type="arabicPeriod" startAt="4"/>
            </a:pPr>
            <a:r>
              <a:rPr lang="en-US" dirty="0"/>
              <a:t>OSP</a:t>
            </a:r>
          </a:p>
          <a:p>
            <a:pPr marL="228561" indent="-228561">
              <a:buAutoNum type="arabicPeriod" startAt="4"/>
            </a:pPr>
            <a:endParaRPr lang="en-US" dirty="0"/>
          </a:p>
          <a:p>
            <a:pPr marL="228561" indent="-228561">
              <a:buAutoNum type="arabicPeriod" startAt="4"/>
            </a:pPr>
            <a:endParaRPr lang="en-US" dirty="0"/>
          </a:p>
          <a:p>
            <a:r>
              <a:rPr lang="en-US" dirty="0"/>
              <a:t>Our ISO 14001:2004 Cert was originally issued June 16, 2016 with no findings.  </a:t>
            </a:r>
          </a:p>
          <a:p>
            <a:r>
              <a:rPr lang="en-US" dirty="0"/>
              <a:t>We had a recertification with no findings last May.</a:t>
            </a:r>
          </a:p>
          <a:p>
            <a:r>
              <a:rPr lang="en-US" dirty="0"/>
              <a:t>We are upgrading to the ISO 14001:2015 standard and the audit is May 29-June 1.  The main changes include larger responsibility for improved environmental performance by our suppliers and contract manufacturers, as well as an improved view on sustainability and the life cycle of our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778945" rtl="0" eaLnBrk="0" fontAlgn="base" latinLnBrk="0" hangingPunct="0">
              <a:lnSpc>
                <a:spcPct val="100000"/>
              </a:lnSpc>
              <a:spcBef>
                <a:spcPct val="0"/>
              </a:spcBef>
              <a:spcAft>
                <a:spcPct val="0"/>
              </a:spcAft>
              <a:buClrTx/>
              <a:buSzTx/>
              <a:buFontTx/>
              <a:buNone/>
              <a:tabLst/>
              <a:defRPr/>
            </a:pPr>
            <a:fld id="{2DCE125D-C6EC-4A34-A2C4-EF19D6C23738}" type="slidenum">
              <a:rPr kumimoji="0" lang="en-US" sz="1200" b="0" i="0" u="none" strike="noStrike" kern="1200" cap="none" spc="0" normalizeH="0" baseline="0" noProof="0">
                <a:ln>
                  <a:noFill/>
                </a:ln>
                <a:solidFill>
                  <a:prstClr val="black"/>
                </a:solidFill>
                <a:effectLst/>
                <a:uLnTx/>
                <a:uFillTx/>
                <a:latin typeface="Calibri"/>
                <a:ea typeface="ＭＳ Ｐゴシック" pitchFamily="-4" charset="-128"/>
                <a:cs typeface="+mn-cs"/>
              </a:rPr>
              <a:pPr marL="0" marR="0" lvl="0" indent="0" algn="r" defTabSz="778945"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4" charset="-128"/>
              <a:cs typeface="+mn-cs"/>
            </a:endParaRPr>
          </a:p>
        </p:txBody>
      </p:sp>
    </p:spTree>
    <p:extLst>
      <p:ext uri="{BB962C8B-B14F-4D97-AF65-F5344CB8AC3E}">
        <p14:creationId xmlns:p14="http://schemas.microsoft.com/office/powerpoint/2010/main" val="2216853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Changes are to be highlighted from previous presentation</a:t>
            </a:r>
          </a:p>
        </p:txBody>
      </p:sp>
      <p:sp>
        <p:nvSpPr>
          <p:cNvPr id="4" name="Slide Number Placeholder 3"/>
          <p:cNvSpPr>
            <a:spLocks noGrp="1"/>
          </p:cNvSpPr>
          <p:nvPr>
            <p:ph type="sldNum" sz="quarter" idx="10"/>
          </p:nvPr>
        </p:nvSpPr>
        <p:spPr/>
        <p:txBody>
          <a:bodyPr/>
          <a:lstStyle/>
          <a:p>
            <a:fld id="{2DCE125D-C6EC-4A34-A2C4-EF19D6C23738}" type="slidenum">
              <a:rPr lang="en-US" smtClean="0"/>
              <a:pPr/>
              <a:t>12</a:t>
            </a:fld>
            <a:endParaRPr lang="en-US"/>
          </a:p>
        </p:txBody>
      </p:sp>
    </p:spTree>
    <p:extLst>
      <p:ext uri="{BB962C8B-B14F-4D97-AF65-F5344CB8AC3E}">
        <p14:creationId xmlns:p14="http://schemas.microsoft.com/office/powerpoint/2010/main" val="321916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Clear to Build is still the most significant opportunity.  There are two portions of this that we need to address:</a:t>
            </a:r>
          </a:p>
          <a:p>
            <a:pPr lvl="0"/>
            <a:r>
              <a:rPr lang="en-US" dirty="0"/>
              <a:t>	Tactical execution – Clear to Build</a:t>
            </a:r>
          </a:p>
          <a:p>
            <a:pPr lvl="0"/>
            <a:r>
              <a:rPr lang="en-US" dirty="0"/>
              <a:t>	Planning – The ability to put in potential orders to see CTB</a:t>
            </a:r>
          </a:p>
          <a:p>
            <a:pPr lvl="0"/>
            <a:r>
              <a:rPr lang="en-US" dirty="0"/>
              <a:t>NEW –</a:t>
            </a:r>
            <a:r>
              <a:rPr lang="en-US" baseline="0" dirty="0"/>
              <a:t> 2.  Work order demand timing</a:t>
            </a:r>
            <a:endParaRPr lang="en-US" dirty="0"/>
          </a:p>
          <a:p>
            <a:pPr lvl="0"/>
            <a:r>
              <a:rPr lang="en-US" dirty="0"/>
              <a:t>2.  Next priority is the Supplier OTD</a:t>
            </a:r>
          </a:p>
          <a:p>
            <a:pPr lvl="0"/>
            <a:r>
              <a:rPr lang="en-US" dirty="0"/>
              <a:t>3.  WMS – I.E. Tugger and PACE changes</a:t>
            </a:r>
          </a:p>
          <a:p>
            <a:pPr marL="228561" indent="-228561">
              <a:buAutoNum type="arabicPeriod" startAt="4"/>
            </a:pPr>
            <a:r>
              <a:rPr lang="en-US" dirty="0"/>
              <a:t>OSP</a:t>
            </a:r>
          </a:p>
          <a:p>
            <a:pPr marL="228561" indent="-228561">
              <a:buAutoNum type="arabicPeriod" startAt="4"/>
            </a:pPr>
            <a:endParaRPr lang="en-US" dirty="0"/>
          </a:p>
          <a:p>
            <a:pPr marL="228561" indent="-228561">
              <a:buAutoNum type="arabicPeriod" startAt="4"/>
            </a:pPr>
            <a:endParaRPr lang="en-US" dirty="0"/>
          </a:p>
          <a:p>
            <a:r>
              <a:rPr lang="en-US" dirty="0"/>
              <a:t>Our ISO 14001:2004 Cert was originally issued June 16, 2016 with no findings.  </a:t>
            </a:r>
          </a:p>
          <a:p>
            <a:r>
              <a:rPr lang="en-US" dirty="0"/>
              <a:t>We had a recertification with no findings last May.</a:t>
            </a:r>
          </a:p>
          <a:p>
            <a:r>
              <a:rPr lang="en-US" dirty="0"/>
              <a:t>We are upgrading to the ISO 14001:2015 standard and the audit is May 29-June 1.  The main changes include larger responsibility for improved environmental performance by our suppliers and contract manufacturers, as well as an improved view on sustainability and the life cycle of our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778945" rtl="0" eaLnBrk="0" fontAlgn="base" latinLnBrk="0" hangingPunct="0">
              <a:lnSpc>
                <a:spcPct val="100000"/>
              </a:lnSpc>
              <a:spcBef>
                <a:spcPct val="0"/>
              </a:spcBef>
              <a:spcAft>
                <a:spcPct val="0"/>
              </a:spcAft>
              <a:buClrTx/>
              <a:buSzTx/>
              <a:buFontTx/>
              <a:buNone/>
              <a:tabLst/>
              <a:defRPr/>
            </a:pPr>
            <a:fld id="{2DCE125D-C6EC-4A34-A2C4-EF19D6C23738}" type="slidenum">
              <a:rPr kumimoji="0" lang="en-US" sz="1200" b="0" i="0" u="none" strike="noStrike" kern="1200" cap="none" spc="0" normalizeH="0" baseline="0" noProof="0">
                <a:ln>
                  <a:noFill/>
                </a:ln>
                <a:solidFill>
                  <a:prstClr val="black"/>
                </a:solidFill>
                <a:effectLst/>
                <a:uLnTx/>
                <a:uFillTx/>
                <a:latin typeface="Calibri"/>
                <a:ea typeface="ＭＳ Ｐゴシック" pitchFamily="-4" charset="-128"/>
                <a:cs typeface="+mn-cs"/>
              </a:rPr>
              <a:pPr marL="0" marR="0" lvl="0" indent="0" algn="r" defTabSz="778945"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4" charset="-128"/>
              <a:cs typeface="+mn-cs"/>
            </a:endParaRPr>
          </a:p>
        </p:txBody>
      </p:sp>
    </p:spTree>
    <p:extLst>
      <p:ext uri="{BB962C8B-B14F-4D97-AF65-F5344CB8AC3E}">
        <p14:creationId xmlns:p14="http://schemas.microsoft.com/office/powerpoint/2010/main" val="223811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Clear to Build is still the most significant opportunity.  There are two portions of this that we need to address:</a:t>
            </a:r>
          </a:p>
          <a:p>
            <a:pPr lvl="0"/>
            <a:r>
              <a:rPr lang="en-US" dirty="0"/>
              <a:t>	Tactical execution – Clear to Build</a:t>
            </a:r>
          </a:p>
          <a:p>
            <a:pPr lvl="0"/>
            <a:r>
              <a:rPr lang="en-US" dirty="0"/>
              <a:t>	Planning – The ability to put in potential orders to see CTB</a:t>
            </a:r>
          </a:p>
          <a:p>
            <a:pPr lvl="0"/>
            <a:r>
              <a:rPr lang="en-US" dirty="0"/>
              <a:t>NEW –</a:t>
            </a:r>
            <a:r>
              <a:rPr lang="en-US" baseline="0" dirty="0"/>
              <a:t> 2.  Work order demand timing</a:t>
            </a:r>
            <a:endParaRPr lang="en-US" dirty="0"/>
          </a:p>
          <a:p>
            <a:pPr lvl="0"/>
            <a:r>
              <a:rPr lang="en-US" dirty="0"/>
              <a:t>2.  Next priority is the Supplier OTD</a:t>
            </a:r>
          </a:p>
          <a:p>
            <a:pPr lvl="0"/>
            <a:r>
              <a:rPr lang="en-US" dirty="0"/>
              <a:t>3.  WMS – I.E. Tugger and PACE changes</a:t>
            </a:r>
          </a:p>
          <a:p>
            <a:pPr marL="228561" indent="-228561">
              <a:buAutoNum type="arabicPeriod" startAt="4"/>
            </a:pPr>
            <a:r>
              <a:rPr lang="en-US" dirty="0"/>
              <a:t>OSP</a:t>
            </a:r>
          </a:p>
          <a:p>
            <a:pPr marL="228561" indent="-228561">
              <a:buAutoNum type="arabicPeriod" startAt="4"/>
            </a:pPr>
            <a:endParaRPr lang="en-US" dirty="0"/>
          </a:p>
          <a:p>
            <a:pPr marL="228561" indent="-228561">
              <a:buAutoNum type="arabicPeriod" startAt="4"/>
            </a:pPr>
            <a:endParaRPr lang="en-US" dirty="0"/>
          </a:p>
          <a:p>
            <a:r>
              <a:rPr lang="en-US" dirty="0"/>
              <a:t>Our ISO 14001:2004 Cert was originally issued June 16, 2016 with no findings.  </a:t>
            </a:r>
          </a:p>
          <a:p>
            <a:r>
              <a:rPr lang="en-US" dirty="0"/>
              <a:t>We had a recertification with no findings last May.</a:t>
            </a:r>
          </a:p>
          <a:p>
            <a:r>
              <a:rPr lang="en-US" dirty="0"/>
              <a:t>We are upgrading to the ISO 14001:2015 standard and the audit is May 29-June 1.  The main changes include larger responsibility for improved environmental performance by our suppliers and contract manufacturers, as well as an improved view on sustainability and the life cycle of our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778945" rtl="0" eaLnBrk="0" fontAlgn="base" latinLnBrk="0" hangingPunct="0">
              <a:lnSpc>
                <a:spcPct val="100000"/>
              </a:lnSpc>
              <a:spcBef>
                <a:spcPct val="0"/>
              </a:spcBef>
              <a:spcAft>
                <a:spcPct val="0"/>
              </a:spcAft>
              <a:buClrTx/>
              <a:buSzTx/>
              <a:buFontTx/>
              <a:buNone/>
              <a:tabLst/>
              <a:defRPr/>
            </a:pPr>
            <a:fld id="{2DCE125D-C6EC-4A34-A2C4-EF19D6C23738}" type="slidenum">
              <a:rPr kumimoji="0" lang="en-US" sz="1200" b="0" i="0" u="none" strike="noStrike" kern="1200" cap="none" spc="0" normalizeH="0" baseline="0" noProof="0">
                <a:ln>
                  <a:noFill/>
                </a:ln>
                <a:solidFill>
                  <a:prstClr val="black"/>
                </a:solidFill>
                <a:effectLst/>
                <a:uLnTx/>
                <a:uFillTx/>
                <a:latin typeface="Calibri"/>
                <a:ea typeface="ＭＳ Ｐゴシック" pitchFamily="-4" charset="-128"/>
                <a:cs typeface="+mn-cs"/>
              </a:rPr>
              <a:pPr marL="0" marR="0" lvl="0" indent="0" algn="r" defTabSz="778945"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4" charset="-128"/>
              <a:cs typeface="+mn-cs"/>
            </a:endParaRPr>
          </a:p>
        </p:txBody>
      </p:sp>
    </p:spTree>
    <p:extLst>
      <p:ext uri="{BB962C8B-B14F-4D97-AF65-F5344CB8AC3E}">
        <p14:creationId xmlns:p14="http://schemas.microsoft.com/office/powerpoint/2010/main" val="1276166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Clear to Build is still the most significant opportunity.  There are two portions of this that we need to address:</a:t>
            </a:r>
          </a:p>
          <a:p>
            <a:pPr lvl="0"/>
            <a:r>
              <a:rPr lang="en-US" dirty="0"/>
              <a:t>	Tactical execution – Clear to Build</a:t>
            </a:r>
          </a:p>
          <a:p>
            <a:pPr lvl="0"/>
            <a:r>
              <a:rPr lang="en-US" dirty="0"/>
              <a:t>	Planning – The ability to put in potential orders to see CTB</a:t>
            </a:r>
          </a:p>
          <a:p>
            <a:pPr lvl="0"/>
            <a:r>
              <a:rPr lang="en-US" dirty="0"/>
              <a:t>NEW –</a:t>
            </a:r>
            <a:r>
              <a:rPr lang="en-US" baseline="0" dirty="0"/>
              <a:t> 2.  Work order demand timing</a:t>
            </a:r>
            <a:endParaRPr lang="en-US" dirty="0"/>
          </a:p>
          <a:p>
            <a:pPr lvl="0"/>
            <a:r>
              <a:rPr lang="en-US" dirty="0"/>
              <a:t>2.  Next priority is the Supplier OTD</a:t>
            </a:r>
          </a:p>
          <a:p>
            <a:pPr lvl="0"/>
            <a:r>
              <a:rPr lang="en-US" dirty="0"/>
              <a:t>3.  WMS – I.E. Tugger and PACE changes</a:t>
            </a:r>
          </a:p>
          <a:p>
            <a:pPr marL="228561" indent="-228561">
              <a:buAutoNum type="arabicPeriod" startAt="4"/>
            </a:pPr>
            <a:r>
              <a:rPr lang="en-US" dirty="0"/>
              <a:t>OSP</a:t>
            </a:r>
          </a:p>
          <a:p>
            <a:pPr marL="228561" indent="-228561">
              <a:buAutoNum type="arabicPeriod" startAt="4"/>
            </a:pPr>
            <a:endParaRPr lang="en-US" dirty="0"/>
          </a:p>
          <a:p>
            <a:pPr marL="228561" indent="-228561">
              <a:buAutoNum type="arabicPeriod" startAt="4"/>
            </a:pPr>
            <a:endParaRPr lang="en-US" dirty="0"/>
          </a:p>
          <a:p>
            <a:r>
              <a:rPr lang="en-US" dirty="0"/>
              <a:t>Our ISO 14001:2004 Cert was originally issued June 16, 2016 with no findings.  </a:t>
            </a:r>
          </a:p>
          <a:p>
            <a:r>
              <a:rPr lang="en-US" dirty="0"/>
              <a:t>We had a recertification with no findings last May.</a:t>
            </a:r>
          </a:p>
          <a:p>
            <a:r>
              <a:rPr lang="en-US" dirty="0"/>
              <a:t>We are upgrading to the ISO 14001:2015 standard and the audit is May 29-June 1.  The main changes include larger responsibility for improved environmental performance by our suppliers and contract manufacturers, as well as an improved view on sustainability and the life cycle of our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778945" rtl="0" eaLnBrk="0" fontAlgn="base" latinLnBrk="0" hangingPunct="0">
              <a:lnSpc>
                <a:spcPct val="100000"/>
              </a:lnSpc>
              <a:spcBef>
                <a:spcPct val="0"/>
              </a:spcBef>
              <a:spcAft>
                <a:spcPct val="0"/>
              </a:spcAft>
              <a:buClrTx/>
              <a:buSzTx/>
              <a:buFontTx/>
              <a:buNone/>
              <a:tabLst/>
              <a:defRPr/>
            </a:pPr>
            <a:fld id="{2DCE125D-C6EC-4A34-A2C4-EF19D6C23738}" type="slidenum">
              <a:rPr kumimoji="0" lang="en-US" sz="1200" b="0" i="0" u="none" strike="noStrike" kern="1200" cap="none" spc="0" normalizeH="0" baseline="0" noProof="0">
                <a:ln>
                  <a:noFill/>
                </a:ln>
                <a:solidFill>
                  <a:prstClr val="black"/>
                </a:solidFill>
                <a:effectLst/>
                <a:uLnTx/>
                <a:uFillTx/>
                <a:latin typeface="Calibri"/>
                <a:ea typeface="ＭＳ Ｐゴシック" pitchFamily="-4" charset="-128"/>
                <a:cs typeface="+mn-cs"/>
              </a:rPr>
              <a:pPr marL="0" marR="0" lvl="0" indent="0" algn="r" defTabSz="778945"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4" charset="-128"/>
              <a:cs typeface="+mn-cs"/>
            </a:endParaRPr>
          </a:p>
        </p:txBody>
      </p:sp>
    </p:spTree>
    <p:extLst>
      <p:ext uri="{BB962C8B-B14F-4D97-AF65-F5344CB8AC3E}">
        <p14:creationId xmlns:p14="http://schemas.microsoft.com/office/powerpoint/2010/main" val="2130733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  Clear to Build is still the most significant opportunity.  There are two portions of this that we need to address:</a:t>
            </a:r>
          </a:p>
          <a:p>
            <a:pPr lvl="0"/>
            <a:r>
              <a:rPr lang="en-US" dirty="0"/>
              <a:t>	Tactical execution – Clear to Build</a:t>
            </a:r>
          </a:p>
          <a:p>
            <a:pPr lvl="0"/>
            <a:r>
              <a:rPr lang="en-US" dirty="0"/>
              <a:t>	Planning – The ability to put in potential orders to see CTB</a:t>
            </a:r>
          </a:p>
          <a:p>
            <a:pPr lvl="0"/>
            <a:r>
              <a:rPr lang="en-US" dirty="0"/>
              <a:t>NEW –</a:t>
            </a:r>
            <a:r>
              <a:rPr lang="en-US" baseline="0" dirty="0"/>
              <a:t> 2.  Work order demand timing</a:t>
            </a:r>
            <a:endParaRPr lang="en-US" dirty="0"/>
          </a:p>
          <a:p>
            <a:pPr lvl="0"/>
            <a:r>
              <a:rPr lang="en-US" dirty="0"/>
              <a:t>2.  Next priority is the Supplier OTD</a:t>
            </a:r>
          </a:p>
          <a:p>
            <a:pPr lvl="0"/>
            <a:r>
              <a:rPr lang="en-US" dirty="0"/>
              <a:t>3.  WMS – I.E. Tugger and PACE changes</a:t>
            </a:r>
          </a:p>
          <a:p>
            <a:pPr marL="228561" indent="-228561">
              <a:buAutoNum type="arabicPeriod" startAt="4"/>
            </a:pPr>
            <a:r>
              <a:rPr lang="en-US" dirty="0"/>
              <a:t>OSP</a:t>
            </a:r>
          </a:p>
          <a:p>
            <a:pPr marL="228561" indent="-228561">
              <a:buAutoNum type="arabicPeriod" startAt="4"/>
            </a:pPr>
            <a:endParaRPr lang="en-US" dirty="0"/>
          </a:p>
          <a:p>
            <a:pPr marL="228561" indent="-228561">
              <a:buAutoNum type="arabicPeriod" startAt="4"/>
            </a:pPr>
            <a:endParaRPr lang="en-US" dirty="0"/>
          </a:p>
          <a:p>
            <a:r>
              <a:rPr lang="en-US" dirty="0"/>
              <a:t>Our ISO 14001:2004 Cert was originally issued June 16, 2016 with no findings.  </a:t>
            </a:r>
          </a:p>
          <a:p>
            <a:r>
              <a:rPr lang="en-US" dirty="0"/>
              <a:t>We had a recertification with no findings last May.</a:t>
            </a:r>
          </a:p>
          <a:p>
            <a:r>
              <a:rPr lang="en-US" dirty="0"/>
              <a:t>We are upgrading to the ISO 14001:2015 standard and the audit is May 29-June 1.  The main changes include larger responsibility for improved environmental performance by our suppliers and contract manufacturers, as well as an improved view on sustainability and the life cycle of our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778945" rtl="0" eaLnBrk="0" fontAlgn="base" latinLnBrk="0" hangingPunct="0">
              <a:lnSpc>
                <a:spcPct val="100000"/>
              </a:lnSpc>
              <a:spcBef>
                <a:spcPct val="0"/>
              </a:spcBef>
              <a:spcAft>
                <a:spcPct val="0"/>
              </a:spcAft>
              <a:buClrTx/>
              <a:buSzTx/>
              <a:buFontTx/>
              <a:buNone/>
              <a:tabLst/>
              <a:defRPr/>
            </a:pPr>
            <a:fld id="{2DCE125D-C6EC-4A34-A2C4-EF19D6C23738}" type="slidenum">
              <a:rPr kumimoji="0" lang="en-US" sz="1200" b="0" i="0" u="none" strike="noStrike" kern="1200" cap="none" spc="0" normalizeH="0" baseline="0" noProof="0">
                <a:ln>
                  <a:noFill/>
                </a:ln>
                <a:solidFill>
                  <a:prstClr val="black"/>
                </a:solidFill>
                <a:effectLst/>
                <a:uLnTx/>
                <a:uFillTx/>
                <a:latin typeface="Calibri"/>
                <a:ea typeface="ＭＳ Ｐゴシック" pitchFamily="-4" charset="-128"/>
                <a:cs typeface="+mn-cs"/>
              </a:rPr>
              <a:pPr marL="0" marR="0" lvl="0" indent="0" algn="r" defTabSz="778945"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ＭＳ Ｐゴシック" pitchFamily="-4" charset="-128"/>
              <a:cs typeface="+mn-cs"/>
            </a:endParaRPr>
          </a:p>
        </p:txBody>
      </p:sp>
    </p:spTree>
    <p:extLst>
      <p:ext uri="{BB962C8B-B14F-4D97-AF65-F5344CB8AC3E}">
        <p14:creationId xmlns:p14="http://schemas.microsoft.com/office/powerpoint/2010/main" val="19837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rp_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757955-C88F-4C76-92C5-42A187B34AE1}"/>
              </a:ext>
            </a:extLst>
          </p:cNvPr>
          <p:cNvSpPr/>
          <p:nvPr userDrawn="1"/>
        </p:nvSpPr>
        <p:spPr>
          <a:xfrm>
            <a:off x="0" y="440055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9AA7CB1-10A0-6F4F-B3D7-A86EA05BBE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5078529" cy="5053263"/>
          </a:xfrm>
          <a:prstGeom prst="rect">
            <a:avLst/>
          </a:prstGeom>
        </p:spPr>
      </p:pic>
      <p:pic>
        <p:nvPicPr>
          <p:cNvPr id="15" name="Picture 14">
            <a:extLst>
              <a:ext uri="{FF2B5EF4-FFF2-40B4-BE49-F238E27FC236}">
                <a16:creationId xmlns:a16="http://schemas.microsoft.com/office/drawing/2014/main" id="{76ECDE36-2E70-9B4E-99E7-267070E4FE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97083" y="2015104"/>
            <a:ext cx="4918883" cy="1113291"/>
          </a:xfrm>
          <a:prstGeom prst="rect">
            <a:avLst/>
          </a:prstGeom>
        </p:spPr>
      </p:pic>
      <p:cxnSp>
        <p:nvCxnSpPr>
          <p:cNvPr id="9" name="Straight Connector 8"/>
          <p:cNvCxnSpPr/>
          <p:nvPr userDrawn="1"/>
        </p:nvCxnSpPr>
        <p:spPr>
          <a:xfrm>
            <a:off x="3733800" y="196215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23">
            <a:extLst>
              <a:ext uri="{FF2B5EF4-FFF2-40B4-BE49-F238E27FC236}">
                <a16:creationId xmlns:a16="http://schemas.microsoft.com/office/drawing/2014/main" id="{F9B4DC7A-65E0-4447-8A6D-1696A9E59AEC}"/>
              </a:ext>
            </a:extLst>
          </p:cNvPr>
          <p:cNvSpPr>
            <a:spLocks noGrp="1"/>
          </p:cNvSpPr>
          <p:nvPr>
            <p:ph type="body" sz="quarter" idx="13" hasCustomPrompt="1"/>
          </p:nvPr>
        </p:nvSpPr>
        <p:spPr>
          <a:xfrm>
            <a:off x="4271074" y="3486150"/>
            <a:ext cx="4177435" cy="536966"/>
          </a:xfrm>
          <a:prstGeom prst="rect">
            <a:avLst/>
          </a:prstGeom>
        </p:spPr>
        <p:txBody>
          <a:bodyPr/>
          <a:lstStyle>
            <a:lvl1pPr marL="0" indent="0" algn="r">
              <a:buNone/>
              <a:defRPr sz="2400">
                <a:solidFill>
                  <a:schemeClr val="tx2"/>
                </a:solidFill>
                <a:latin typeface="Arial" panose="020B0604020202020204" pitchFamily="34" charset="0"/>
                <a:cs typeface="Arial" panose="020B0604020202020204" pitchFamily="34" charset="0"/>
              </a:defRPr>
            </a:lvl1pPr>
          </a:lstStyle>
          <a:p>
            <a:pPr lvl="0"/>
            <a:r>
              <a:rPr lang="en-US" dirty="0"/>
              <a:t>PRESENTATION TITLE</a:t>
            </a:r>
          </a:p>
        </p:txBody>
      </p:sp>
      <p:sp>
        <p:nvSpPr>
          <p:cNvPr id="12" name="Text Placeholder 23">
            <a:extLst>
              <a:ext uri="{FF2B5EF4-FFF2-40B4-BE49-F238E27FC236}">
                <a16:creationId xmlns:a16="http://schemas.microsoft.com/office/drawing/2014/main" id="{3E7F7A48-93F4-4120-A5A8-40F10C083045}"/>
              </a:ext>
            </a:extLst>
          </p:cNvPr>
          <p:cNvSpPr>
            <a:spLocks noGrp="1"/>
          </p:cNvSpPr>
          <p:nvPr>
            <p:ph type="body" sz="quarter" idx="14" hasCustomPrompt="1"/>
          </p:nvPr>
        </p:nvSpPr>
        <p:spPr>
          <a:xfrm>
            <a:off x="4271074" y="3877539"/>
            <a:ext cx="4177435" cy="536966"/>
          </a:xfrm>
          <a:prstGeom prst="rect">
            <a:avLst/>
          </a:prstGeom>
        </p:spPr>
        <p:txBody>
          <a:bodyPr/>
          <a:lstStyle>
            <a:lvl1pPr marL="0" indent="0" algn="r">
              <a:buNone/>
              <a:defRPr sz="1600">
                <a:solidFill>
                  <a:schemeClr val="tx2"/>
                </a:solidFill>
                <a:latin typeface="Arial" panose="020B0604020202020204" pitchFamily="34" charset="0"/>
                <a:cs typeface="Arial" panose="020B0604020202020204" pitchFamily="34" charset="0"/>
              </a:defRPr>
            </a:lvl1pPr>
          </a:lstStyle>
          <a:p>
            <a:pPr lvl="0"/>
            <a:r>
              <a:rPr lang="en-US" dirty="0"/>
              <a:t>PRESENTER NAME | DATE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52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44852" y="1860862"/>
            <a:ext cx="4654296" cy="1534986"/>
          </a:xfrm>
          <a:prstGeom prst="rect">
            <a:avLst/>
          </a:prstGeom>
        </p:spPr>
      </p:pic>
      <p:sp>
        <p:nvSpPr>
          <p:cNvPr id="12" name="Rectangle 11">
            <a:extLst>
              <a:ext uri="{FF2B5EF4-FFF2-40B4-BE49-F238E27FC236}">
                <a16:creationId xmlns:a16="http://schemas.microsoft.com/office/drawing/2014/main" id="{ED5B36EC-F4FF-4C91-B0D2-219969B44ED4}"/>
              </a:ext>
            </a:extLst>
          </p:cNvPr>
          <p:cNvSpPr/>
          <p:nvPr userDrawn="1"/>
        </p:nvSpPr>
        <p:spPr>
          <a:xfrm>
            <a:off x="10347" y="4324102"/>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BBE7EB-D79B-4EB4-B2D8-4FDE0FFE3695}"/>
              </a:ext>
            </a:extLst>
          </p:cNvPr>
          <p:cNvSpPr/>
          <p:nvPr userDrawn="1"/>
        </p:nvSpPr>
        <p:spPr>
          <a:xfrm>
            <a:off x="0" y="5009902"/>
            <a:ext cx="9144000" cy="133598"/>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50"/>
            <a:endParaRPr lang="en-US" sz="1125">
              <a:solidFill>
                <a:prstClr val="white"/>
              </a:solidFill>
              <a:latin typeface="Calibri" panose="020F0502020204030204"/>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1550"/>
            <a:ext cx="8229600" cy="3394472"/>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hasCustomPrompt="1"/>
          </p:nvPr>
        </p:nvSpPr>
        <p:spPr>
          <a:xfrm>
            <a:off x="228600" y="209550"/>
            <a:ext cx="8153400" cy="381000"/>
          </a:xfrm>
          <a:prstGeom prst="rect">
            <a:avLst/>
          </a:prstGeom>
        </p:spPr>
        <p:txBody>
          <a:bodyPr>
            <a:noAutofit/>
          </a:bodyPr>
          <a:lstStyle>
            <a:lvl1pPr>
              <a:defRPr sz="2400" b="0">
                <a:solidFill>
                  <a:schemeClr val="tx1"/>
                </a:solidFill>
              </a:defRPr>
            </a:lvl1pPr>
          </a:lstStyle>
          <a:p>
            <a:r>
              <a:rPr lang="en-US" dirty="0"/>
              <a:t>Click to edit master title style</a:t>
            </a:r>
          </a:p>
        </p:txBody>
      </p:sp>
      <p:sp>
        <p:nvSpPr>
          <p:cNvPr id="5" name="TextBox 4">
            <a:extLst>
              <a:ext uri="{FF2B5EF4-FFF2-40B4-BE49-F238E27FC236}">
                <a16:creationId xmlns:a16="http://schemas.microsoft.com/office/drawing/2014/main" id="{FA6416A7-7582-4454-B3D0-016ED2F81791}"/>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6DA82F3-FB66-984E-8856-E5219CFED8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121715"/>
            <a:ext cx="1930782" cy="436994"/>
          </a:xfrm>
          <a:prstGeom prst="rect">
            <a:avLst/>
          </a:prstGeom>
        </p:spPr>
      </p:pic>
      <p:sp>
        <p:nvSpPr>
          <p:cNvPr id="3" name="Title 1"/>
          <p:cNvSpPr txBox="1">
            <a:spLocks/>
          </p:cNvSpPr>
          <p:nvPr userDrawn="1"/>
        </p:nvSpPr>
        <p:spPr>
          <a:xfrm>
            <a:off x="609600" y="2114550"/>
            <a:ext cx="4191000" cy="533400"/>
          </a:xfrm>
          <a:prstGeom prst="rect">
            <a:avLst/>
          </a:prstGeom>
        </p:spPr>
        <p:txBody>
          <a:bodyPr>
            <a:normAutofit/>
          </a:bodyPr>
          <a:lstStyle>
            <a:lvl1pPr>
              <a:defRPr sz="2400" b="0" baseline="0">
                <a:solidFill>
                  <a:srgbClr val="FFFFFF"/>
                </a:solidFill>
              </a:defRPr>
            </a:lvl1pPr>
          </a:lstStyle>
          <a:p>
            <a:pPr marL="0" marR="0" lvl="0" indent="0" algn="l" defTabSz="77925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ea typeface="+mj-ea"/>
                <a:cs typeface="+mj-cs"/>
              </a:rPr>
              <a:t>DIVIDER SLIDE EXAMPLE</a:t>
            </a:r>
            <a:endParaRPr kumimoji="0" lang="en-US" sz="2400" b="0" i="0" u="none" strike="noStrike" kern="1200" cap="none" spc="0" normalizeH="0" baseline="0" noProof="0" dirty="0">
              <a:ln>
                <a:noFill/>
              </a:ln>
              <a:solidFill>
                <a:srgbClr val="FFFFFF"/>
              </a:solidFill>
              <a:effectLst/>
              <a:uLnTx/>
              <a:uFillTx/>
              <a:latin typeface="+mj-lt"/>
              <a:ea typeface="+mj-ea"/>
              <a:cs typeface="+mj-cs"/>
            </a:endParaRPr>
          </a:p>
        </p:txBody>
      </p:sp>
      <p:sp>
        <p:nvSpPr>
          <p:cNvPr id="2" name="Rectangle 1">
            <a:extLst>
              <a:ext uri="{FF2B5EF4-FFF2-40B4-BE49-F238E27FC236}">
                <a16:creationId xmlns:a16="http://schemas.microsoft.com/office/drawing/2014/main" id="{EF3E1023-9FC4-4AFA-8B9B-0E9CD6333A79}"/>
              </a:ext>
            </a:extLst>
          </p:cNvPr>
          <p:cNvSpPr/>
          <p:nvPr userDrawn="1"/>
        </p:nvSpPr>
        <p:spPr>
          <a:xfrm>
            <a:off x="7214191" y="4201819"/>
            <a:ext cx="1929809" cy="841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9ACF567-1F19-4B0B-A632-42665F1E62F2}"/>
              </a:ext>
            </a:extLst>
          </p:cNvPr>
          <p:cNvSpPr>
            <a:spLocks noGrp="1"/>
          </p:cNvSpPr>
          <p:nvPr>
            <p:ph type="body" sz="quarter" idx="10" hasCustomPrompt="1"/>
          </p:nvPr>
        </p:nvSpPr>
        <p:spPr>
          <a:xfrm>
            <a:off x="415017" y="2147208"/>
            <a:ext cx="5029200" cy="500742"/>
          </a:xfrm>
          <a:prstGeom prst="rect">
            <a:avLst/>
          </a:prstGeom>
        </p:spPr>
        <p:txBody>
          <a:bodyPr>
            <a:normAutofit/>
          </a:bodyPr>
          <a:lstStyle>
            <a:lvl1pPr marL="0" indent="0">
              <a:buNone/>
              <a:defRPr sz="2400" cap="none" baseline="0">
                <a:solidFill>
                  <a:srgbClr val="005598"/>
                </a:solidFill>
              </a:defRPr>
            </a:lvl1pPr>
            <a:lvl2pPr marL="389626" indent="0">
              <a:buNone/>
              <a:defRPr/>
            </a:lvl2pPr>
          </a:lstStyle>
          <a:p>
            <a:pPr lvl="0"/>
            <a:r>
              <a:rPr lang="en-US" dirty="0"/>
              <a:t>EDIT MASTER TEXT STYLES</a:t>
            </a:r>
          </a:p>
        </p:txBody>
      </p:sp>
      <p:sp>
        <p:nvSpPr>
          <p:cNvPr id="8" name="TextBox 7">
            <a:extLst>
              <a:ext uri="{FF2B5EF4-FFF2-40B4-BE49-F238E27FC236}">
                <a16:creationId xmlns:a16="http://schemas.microsoft.com/office/drawing/2014/main" id="{3886AAB7-5104-4B63-8979-782B1542D955}"/>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95300" y="971550"/>
            <a:ext cx="3695700" cy="3394472"/>
          </a:xfrm>
          <a:prstGeom prst="rect">
            <a:avLst/>
          </a:prstGeom>
        </p:spPr>
        <p:txBody>
          <a:bodyPr>
            <a:noAutofit/>
          </a:bodyPr>
          <a:lstStyle>
            <a:lvl1pPr>
              <a:defRPr sz="18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4" name="Content Placeholder 3"/>
          <p:cNvSpPr>
            <a:spLocks noGrp="1"/>
          </p:cNvSpPr>
          <p:nvPr>
            <p:ph sz="half" idx="2" hasCustomPrompt="1"/>
          </p:nvPr>
        </p:nvSpPr>
        <p:spPr>
          <a:xfrm>
            <a:off x="4648200" y="971550"/>
            <a:ext cx="3886200" cy="3394472"/>
          </a:xfrm>
          <a:prstGeom prst="rect">
            <a:avLst/>
          </a:prstGeom>
        </p:spPr>
        <p:txBody>
          <a:bodyPr>
            <a:noAutofit/>
          </a:bodyPr>
          <a:lstStyle>
            <a:lvl1pPr>
              <a:defRPr sz="18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9" name="Title 8"/>
          <p:cNvSpPr>
            <a:spLocks noGrp="1"/>
          </p:cNvSpPr>
          <p:nvPr>
            <p:ph type="title" hasCustomPrompt="1"/>
          </p:nvPr>
        </p:nvSpPr>
        <p:spPr>
          <a:xfrm>
            <a:off x="228600" y="209550"/>
            <a:ext cx="8153400" cy="384175"/>
          </a:xfrm>
          <a:prstGeom prst="rect">
            <a:avLst/>
          </a:prstGeom>
        </p:spPr>
        <p:txBody>
          <a:bodyPr>
            <a:noAutofit/>
          </a:bodyPr>
          <a:lstStyle>
            <a:lvl1pPr>
              <a:defRPr sz="2400" b="0">
                <a:solidFill>
                  <a:schemeClr val="tx1"/>
                </a:solidFill>
              </a:defRPr>
            </a:lvl1pPr>
          </a:lstStyle>
          <a:p>
            <a:r>
              <a:rPr lang="en-US" dirty="0"/>
              <a:t>Two text boxes | graphics or images</a:t>
            </a:r>
          </a:p>
        </p:txBody>
      </p:sp>
      <p:sp>
        <p:nvSpPr>
          <p:cNvPr id="6" name="TextBox 5">
            <a:extLst>
              <a:ext uri="{FF2B5EF4-FFF2-40B4-BE49-F238E27FC236}">
                <a16:creationId xmlns:a16="http://schemas.microsoft.com/office/drawing/2014/main" id="{E93B0261-08FB-4E6A-8C51-83D6D6CB22E7}"/>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ur_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95300" y="971550"/>
            <a:ext cx="3543300" cy="1523999"/>
          </a:xfrm>
          <a:prstGeom prst="rect">
            <a:avLst/>
          </a:prstGeom>
        </p:spPr>
        <p:txBody>
          <a:bodyPr>
            <a:noAutofit/>
          </a:bodyPr>
          <a:lstStyle>
            <a:lvl1pPr>
              <a:defRPr sz="1400" b="1"/>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4" name="Content Placeholder 3"/>
          <p:cNvSpPr>
            <a:spLocks noGrp="1"/>
          </p:cNvSpPr>
          <p:nvPr>
            <p:ph sz="half" idx="2" hasCustomPrompt="1"/>
          </p:nvPr>
        </p:nvSpPr>
        <p:spPr>
          <a:xfrm>
            <a:off x="4953000" y="971550"/>
            <a:ext cx="3581400" cy="1523999"/>
          </a:xfrm>
          <a:prstGeom prst="rect">
            <a:avLst/>
          </a:prstGeom>
        </p:spPr>
        <p:txBody>
          <a:bodyPr>
            <a:noAutofit/>
          </a:bodyPr>
          <a:lstStyle>
            <a:lvl1pPr>
              <a:defRPr lang="en-US" sz="1400" b="1" kern="1200" dirty="0">
                <a:solidFill>
                  <a:schemeClr val="tx1"/>
                </a:solidFill>
                <a:latin typeface="+mn-lt"/>
                <a:ea typeface="+mn-ea"/>
                <a:cs typeface="+mn-cs"/>
              </a:defRPr>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marL="292219" lvl="0" indent="-292219" algn="l" defTabSz="779252" rtl="0" eaLnBrk="1" latinLnBrk="0" hangingPunct="1">
              <a:spcBef>
                <a:spcPct val="20000"/>
              </a:spcBef>
              <a:buFont typeface="Arial" pitchFamily="34" charset="0"/>
              <a:buChar char="•"/>
            </a:pPr>
            <a:r>
              <a:rPr lang="en-US"/>
              <a:t>Click to edit Master text styles</a:t>
            </a:r>
          </a:p>
        </p:txBody>
      </p:sp>
      <p:sp>
        <p:nvSpPr>
          <p:cNvPr id="9" name="Content Placeholder 2"/>
          <p:cNvSpPr>
            <a:spLocks noGrp="1"/>
          </p:cNvSpPr>
          <p:nvPr>
            <p:ph sz="half" idx="13" hasCustomPrompt="1"/>
          </p:nvPr>
        </p:nvSpPr>
        <p:spPr>
          <a:xfrm>
            <a:off x="495300" y="2876551"/>
            <a:ext cx="3543300" cy="1523999"/>
          </a:xfrm>
          <a:prstGeom prst="rect">
            <a:avLst/>
          </a:prstGeom>
        </p:spPr>
        <p:txBody>
          <a:bodyPr>
            <a:noAutofit/>
          </a:bodyPr>
          <a:lstStyle>
            <a:lvl1pPr>
              <a:defRPr lang="en-US" sz="1400" b="1" kern="1200" dirty="0">
                <a:solidFill>
                  <a:schemeClr val="tx1"/>
                </a:solidFill>
                <a:latin typeface="+mn-lt"/>
                <a:ea typeface="+mn-ea"/>
                <a:cs typeface="+mn-cs"/>
              </a:defRPr>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10" name="Content Placeholder 3"/>
          <p:cNvSpPr>
            <a:spLocks noGrp="1"/>
          </p:cNvSpPr>
          <p:nvPr>
            <p:ph sz="half" idx="14" hasCustomPrompt="1"/>
          </p:nvPr>
        </p:nvSpPr>
        <p:spPr>
          <a:xfrm>
            <a:off x="4953000" y="2876550"/>
            <a:ext cx="3581400" cy="1523999"/>
          </a:xfrm>
          <a:prstGeom prst="rect">
            <a:avLst/>
          </a:prstGeom>
        </p:spPr>
        <p:txBody>
          <a:bodyPr>
            <a:noAutofit/>
          </a:bodyPr>
          <a:lstStyle>
            <a:lvl1pPr>
              <a:defRPr lang="en-US" sz="1400" b="1" kern="1200" dirty="0">
                <a:solidFill>
                  <a:schemeClr val="tx1"/>
                </a:solidFill>
                <a:latin typeface="+mn-lt"/>
                <a:ea typeface="+mn-ea"/>
                <a:cs typeface="+mn-cs"/>
              </a:defRPr>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15" name="Title 14"/>
          <p:cNvSpPr>
            <a:spLocks noGrp="1"/>
          </p:cNvSpPr>
          <p:nvPr>
            <p:ph type="title" hasCustomPrompt="1"/>
          </p:nvPr>
        </p:nvSpPr>
        <p:spPr>
          <a:xfrm>
            <a:off x="228600" y="209550"/>
            <a:ext cx="8153400" cy="380999"/>
          </a:xfrm>
          <a:prstGeom prst="rect">
            <a:avLst/>
          </a:prstGeom>
        </p:spPr>
        <p:txBody>
          <a:bodyPr>
            <a:noAutofit/>
          </a:bodyPr>
          <a:lstStyle>
            <a:lvl1pPr>
              <a:defRPr sz="2400" b="0" baseline="0">
                <a:solidFill>
                  <a:schemeClr val="tx1"/>
                </a:solidFill>
              </a:defRPr>
            </a:lvl1pPr>
          </a:lstStyle>
          <a:p>
            <a:r>
              <a:rPr lang="en-US" dirty="0"/>
              <a:t>Slide with four content areas</a:t>
            </a:r>
          </a:p>
        </p:txBody>
      </p:sp>
      <p:sp>
        <p:nvSpPr>
          <p:cNvPr id="8" name="TextBox 7">
            <a:extLst>
              <a:ext uri="{FF2B5EF4-FFF2-40B4-BE49-F238E27FC236}">
                <a16:creationId xmlns:a16="http://schemas.microsoft.com/office/drawing/2014/main" id="{5D441E06-040C-4B41-B9CC-1E4B0C32CCA4}"/>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09550"/>
            <a:ext cx="8153400" cy="381000"/>
          </a:xfrm>
          <a:prstGeom prst="rect">
            <a:avLst/>
          </a:prstGeom>
        </p:spPr>
        <p:txBody>
          <a:bodyPr>
            <a:noAutofit/>
          </a:bodyPr>
          <a:lstStyle>
            <a:lvl1pPr>
              <a:defRPr sz="2400" b="0">
                <a:solidFill>
                  <a:schemeClr val="tx1"/>
                </a:solidFill>
              </a:defRPr>
            </a:lvl1pPr>
          </a:lstStyle>
          <a:p>
            <a:r>
              <a:rPr lang="en-US" dirty="0"/>
              <a:t>Comparison slide</a:t>
            </a:r>
          </a:p>
        </p:txBody>
      </p:sp>
      <p:sp>
        <p:nvSpPr>
          <p:cNvPr id="3" name="Text Placeholder 2"/>
          <p:cNvSpPr>
            <a:spLocks noGrp="1"/>
          </p:cNvSpPr>
          <p:nvPr>
            <p:ph type="body" idx="1" hasCustomPrompt="1"/>
          </p:nvPr>
        </p:nvSpPr>
        <p:spPr>
          <a:xfrm>
            <a:off x="457200" y="971550"/>
            <a:ext cx="4040188" cy="479822"/>
          </a:xfrm>
          <a:prstGeom prst="rect">
            <a:avLst/>
          </a:prstGeom>
          <a:solidFill>
            <a:schemeClr val="tx2"/>
          </a:solidFill>
        </p:spPr>
        <p:txBody>
          <a:bodyPr anchor="ctr">
            <a:noAutofit/>
          </a:bodyPr>
          <a:lstStyle>
            <a:lvl1pPr marL="0" indent="0">
              <a:buNone/>
              <a:defRPr sz="1800" b="1" baseline="0">
                <a:solidFill>
                  <a:srgbClr val="FFFFFF"/>
                </a:solidFill>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dirty="0"/>
              <a:t>Click to add text</a:t>
            </a:r>
          </a:p>
        </p:txBody>
      </p:sp>
      <p:sp>
        <p:nvSpPr>
          <p:cNvPr id="4" name="Content Placeholder 3"/>
          <p:cNvSpPr>
            <a:spLocks noGrp="1"/>
          </p:cNvSpPr>
          <p:nvPr>
            <p:ph sz="half" idx="2" hasCustomPrompt="1"/>
          </p:nvPr>
        </p:nvSpPr>
        <p:spPr>
          <a:xfrm>
            <a:off x="457200" y="1554956"/>
            <a:ext cx="4040188" cy="2963466"/>
          </a:xfrm>
          <a:prstGeom prst="rect">
            <a:avLst/>
          </a:prstGeom>
        </p:spPr>
        <p:txBody>
          <a:bodyPr>
            <a:noAutofit/>
          </a:bodyPr>
          <a:lstStyle>
            <a:lvl1pPr>
              <a:defRPr lang="en-US" sz="1400" b="1" kern="1200" baseline="0" dirty="0">
                <a:solidFill>
                  <a:schemeClr val="tx1"/>
                </a:solidFill>
                <a:latin typeface="+mn-lt"/>
                <a:ea typeface="+mn-ea"/>
                <a:cs typeface="+mn-cs"/>
              </a:defRPr>
            </a:lvl1pPr>
            <a:lvl2pPr>
              <a:defRPr sz="1400"/>
            </a:lvl2pPr>
            <a:lvl3pPr>
              <a:defRPr sz="1200"/>
            </a:lvl3pPr>
            <a:lvl4pPr>
              <a:defRPr sz="1200"/>
            </a:lvl4pPr>
            <a:lvl5pPr>
              <a:defRPr sz="1200"/>
            </a:lvl5pPr>
            <a:lvl6pPr>
              <a:defRPr sz="1400"/>
            </a:lvl6pPr>
            <a:lvl7pPr>
              <a:defRPr sz="1400"/>
            </a:lvl7pPr>
            <a:lvl8pPr>
              <a:defRPr sz="1400"/>
            </a:lvl8pPr>
            <a:lvl9pPr>
              <a:defRPr sz="1400"/>
            </a:lvl9pPr>
          </a:lstStyle>
          <a:p>
            <a:pPr marL="292219" lvl="0" indent="-292219" algn="l" defTabSz="779252" rtl="0" eaLnBrk="1" latinLnBrk="0" hangingPunct="1">
              <a:spcBef>
                <a:spcPct val="20000"/>
              </a:spcBef>
              <a:buFont typeface="Arial" pitchFamily="34" charset="0"/>
              <a:buChar char="•"/>
            </a:pPr>
            <a:r>
              <a:rPr lang="en-US" dirty="0"/>
              <a:t>Click to add text</a:t>
            </a:r>
          </a:p>
        </p:txBody>
      </p:sp>
      <p:sp>
        <p:nvSpPr>
          <p:cNvPr id="5" name="Text Placeholder 4"/>
          <p:cNvSpPr>
            <a:spLocks noGrp="1"/>
          </p:cNvSpPr>
          <p:nvPr>
            <p:ph type="body" sz="quarter" idx="3" hasCustomPrompt="1"/>
          </p:nvPr>
        </p:nvSpPr>
        <p:spPr>
          <a:xfrm>
            <a:off x="4645026" y="971550"/>
            <a:ext cx="4041775" cy="479822"/>
          </a:xfrm>
          <a:prstGeom prst="rect">
            <a:avLst/>
          </a:prstGeom>
          <a:solidFill>
            <a:schemeClr val="tx2"/>
          </a:solidFill>
        </p:spPr>
        <p:txBody>
          <a:bodyPr anchor="ctr">
            <a:noAutofit/>
          </a:bodyPr>
          <a:lstStyle>
            <a:lvl1pPr marL="0" indent="0">
              <a:lnSpc>
                <a:spcPct val="150000"/>
              </a:lnSpc>
              <a:buNone/>
              <a:defRPr sz="1800" b="1" baseline="0">
                <a:solidFill>
                  <a:srgbClr val="FFFFFF"/>
                </a:solidFill>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dirty="0"/>
              <a:t>Click to add text</a:t>
            </a:r>
          </a:p>
        </p:txBody>
      </p:sp>
      <p:sp>
        <p:nvSpPr>
          <p:cNvPr id="6" name="Content Placeholder 5"/>
          <p:cNvSpPr>
            <a:spLocks noGrp="1"/>
          </p:cNvSpPr>
          <p:nvPr>
            <p:ph sz="quarter" idx="4" hasCustomPrompt="1"/>
          </p:nvPr>
        </p:nvSpPr>
        <p:spPr>
          <a:xfrm>
            <a:off x="4645026" y="1554956"/>
            <a:ext cx="4041775" cy="2963466"/>
          </a:xfrm>
          <a:prstGeom prst="rect">
            <a:avLst/>
          </a:prstGeom>
        </p:spPr>
        <p:txBody>
          <a:bodyPr>
            <a:noAutofit/>
          </a:bodyPr>
          <a:lstStyle>
            <a:lvl1pPr>
              <a:defRPr sz="1400" b="1" baseline="0">
                <a:solidFill>
                  <a:schemeClr val="tx1"/>
                </a:solidFill>
              </a:defRPr>
            </a:lvl1pPr>
            <a:lvl2pPr>
              <a:defRPr sz="1400"/>
            </a:lvl2pPr>
            <a:lvl3pPr>
              <a:defRPr sz="1200"/>
            </a:lvl3pPr>
            <a:lvl4pPr>
              <a:defRPr sz="1200"/>
            </a:lvl4pPr>
            <a:lvl5pPr>
              <a:defRPr sz="1200"/>
            </a:lvl5pPr>
            <a:lvl6pPr>
              <a:defRPr sz="1400"/>
            </a:lvl6pPr>
            <a:lvl7pPr>
              <a:defRPr sz="1400"/>
            </a:lvl7pPr>
            <a:lvl8pPr>
              <a:defRPr sz="1400"/>
            </a:lvl8pPr>
            <a:lvl9pPr>
              <a:defRPr sz="1400"/>
            </a:lvl9pPr>
          </a:lstStyle>
          <a:p>
            <a:pPr lvl="0"/>
            <a:r>
              <a:rPr lang="en-US" dirty="0"/>
              <a:t>Click to add text</a:t>
            </a:r>
          </a:p>
        </p:txBody>
      </p:sp>
      <p:sp>
        <p:nvSpPr>
          <p:cNvPr id="10" name="TextBox 9">
            <a:extLst>
              <a:ext uri="{FF2B5EF4-FFF2-40B4-BE49-F238E27FC236}">
                <a16:creationId xmlns:a16="http://schemas.microsoft.com/office/drawing/2014/main" id="{670D7633-F6F8-4C4A-B8EA-046314B197AD}"/>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28600" y="209550"/>
            <a:ext cx="8153400" cy="384175"/>
          </a:xfrm>
          <a:prstGeom prst="rect">
            <a:avLst/>
          </a:prstGeom>
        </p:spPr>
        <p:txBody>
          <a:bodyPr/>
          <a:lstStyle>
            <a:lvl1pPr>
              <a:defRPr sz="2400" b="0">
                <a:solidFill>
                  <a:schemeClr val="tx1"/>
                </a:solidFill>
              </a:defRPr>
            </a:lvl1pPr>
          </a:lstStyle>
          <a:p>
            <a:r>
              <a:rPr lang="en-US" dirty="0"/>
              <a:t>Slide title only</a:t>
            </a:r>
          </a:p>
        </p:txBody>
      </p:sp>
      <p:sp>
        <p:nvSpPr>
          <p:cNvPr id="4" name="TextBox 3">
            <a:extLst>
              <a:ext uri="{FF2B5EF4-FFF2-40B4-BE49-F238E27FC236}">
                <a16:creationId xmlns:a16="http://schemas.microsoft.com/office/drawing/2014/main" id="{42443F47-3A17-4815-B5CA-CB8A13ED65A3}"/>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75051" y="1000126"/>
            <a:ext cx="5111750" cy="3518298"/>
          </a:xfrm>
          <a:prstGeom prst="rect">
            <a:avLst/>
          </a:prstGeom>
        </p:spPr>
        <p:txBody>
          <a:bodyPr>
            <a:noAutofit/>
          </a:bodyPr>
          <a:lstStyle>
            <a:lvl1pPr>
              <a:defRPr sz="1600"/>
            </a:lvl1pPr>
            <a:lvl2pPr>
              <a:defRPr sz="1400"/>
            </a:lvl2pPr>
            <a:lvl3pPr>
              <a:defRPr sz="1200"/>
            </a:lvl3pPr>
            <a:lvl4pPr>
              <a:defRPr sz="1200"/>
            </a:lvl4pPr>
            <a:lvl5pPr>
              <a:defRPr sz="12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457200" y="1000126"/>
            <a:ext cx="3008313" cy="3518297"/>
          </a:xfrm>
          <a:prstGeom prst="rect">
            <a:avLst/>
          </a:prstGeom>
        </p:spPr>
        <p:txBody>
          <a:bodyPr>
            <a:noAutofit/>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Click to edit Master text styles</a:t>
            </a:r>
          </a:p>
        </p:txBody>
      </p:sp>
      <p:sp>
        <p:nvSpPr>
          <p:cNvPr id="7" name="Title 6"/>
          <p:cNvSpPr>
            <a:spLocks noGrp="1"/>
          </p:cNvSpPr>
          <p:nvPr>
            <p:ph type="title" hasCustomPrompt="1"/>
          </p:nvPr>
        </p:nvSpPr>
        <p:spPr>
          <a:xfrm>
            <a:off x="228600" y="209550"/>
            <a:ext cx="8153400" cy="384175"/>
          </a:xfrm>
          <a:prstGeom prst="rect">
            <a:avLst/>
          </a:prstGeom>
        </p:spPr>
        <p:txBody>
          <a:bodyPr>
            <a:noAutofit/>
          </a:bodyPr>
          <a:lstStyle>
            <a:lvl1pPr>
              <a:defRPr sz="2400" b="0" i="0">
                <a:solidFill>
                  <a:schemeClr val="tx1"/>
                </a:solidFill>
              </a:defRPr>
            </a:lvl1pPr>
          </a:lstStyle>
          <a:p>
            <a:r>
              <a:rPr lang="en-US" dirty="0"/>
              <a:t>Content with caption</a:t>
            </a:r>
          </a:p>
        </p:txBody>
      </p:sp>
      <p:sp>
        <p:nvSpPr>
          <p:cNvPr id="9" name="TextBox 8">
            <a:extLst>
              <a:ext uri="{FF2B5EF4-FFF2-40B4-BE49-F238E27FC236}">
                <a16:creationId xmlns:a16="http://schemas.microsoft.com/office/drawing/2014/main" id="{99ABFBDE-E9E4-4A52-8B24-F987522924E0}"/>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742949"/>
            <a:ext cx="5486400" cy="2802731"/>
          </a:xfrm>
          <a:prstGeom prst="rect">
            <a:avLst/>
          </a:prstGeom>
        </p:spPr>
        <p:txBody>
          <a:bodyPr>
            <a:noAutofit/>
          </a:bodyPr>
          <a:lstStyle>
            <a:lvl1pPr marL="0" indent="0">
              <a:buNone/>
              <a:defRPr sz="1800"/>
            </a:lvl1pPr>
            <a:lvl2pPr marL="389626" indent="0">
              <a:buNone/>
              <a:defRPr sz="2400"/>
            </a:lvl2pPr>
            <a:lvl3pPr marL="779252" indent="0">
              <a:buNone/>
              <a:defRPr sz="2000"/>
            </a:lvl3pPr>
            <a:lvl4pPr marL="1168878" indent="0">
              <a:buNone/>
              <a:defRPr sz="1700"/>
            </a:lvl4pPr>
            <a:lvl5pPr marL="1558503" indent="0">
              <a:buNone/>
              <a:defRPr sz="1700"/>
            </a:lvl5pPr>
            <a:lvl6pPr marL="1948129" indent="0">
              <a:buNone/>
              <a:defRPr sz="1700"/>
            </a:lvl6pPr>
            <a:lvl7pPr marL="2337755" indent="0">
              <a:buNone/>
              <a:defRPr sz="1700"/>
            </a:lvl7pPr>
            <a:lvl8pPr marL="2727381" indent="0">
              <a:buNone/>
              <a:defRPr sz="1700"/>
            </a:lvl8pPr>
            <a:lvl9pPr marL="3117007" indent="0">
              <a:buNone/>
              <a:defRPr sz="1700"/>
            </a:lvl9pPr>
          </a:lstStyle>
          <a:p>
            <a:r>
              <a:rPr lang="en-US"/>
              <a:t>Click icon to add picture</a:t>
            </a:r>
            <a:endParaRPr lang="en-US" dirty="0"/>
          </a:p>
        </p:txBody>
      </p:sp>
      <p:sp>
        <p:nvSpPr>
          <p:cNvPr id="4" name="Text Placeholder 3"/>
          <p:cNvSpPr>
            <a:spLocks noGrp="1"/>
          </p:cNvSpPr>
          <p:nvPr>
            <p:ph type="body" sz="half" idx="2" hasCustomPrompt="1"/>
          </p:nvPr>
        </p:nvSpPr>
        <p:spPr>
          <a:xfrm>
            <a:off x="1792288" y="4025503"/>
            <a:ext cx="5486400" cy="375047"/>
          </a:xfrm>
          <a:prstGeom prst="rect">
            <a:avLst/>
          </a:prstGeom>
        </p:spPr>
        <p:txBody>
          <a:bodyPr>
            <a:noAutofit/>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dirty="0"/>
              <a:t>Click to add text</a:t>
            </a:r>
          </a:p>
        </p:txBody>
      </p:sp>
      <p:sp>
        <p:nvSpPr>
          <p:cNvPr id="10" name="Title 9"/>
          <p:cNvSpPr>
            <a:spLocks noGrp="1"/>
          </p:cNvSpPr>
          <p:nvPr>
            <p:ph type="title" hasCustomPrompt="1"/>
          </p:nvPr>
        </p:nvSpPr>
        <p:spPr>
          <a:xfrm>
            <a:off x="228600" y="209550"/>
            <a:ext cx="8153400" cy="381000"/>
          </a:xfrm>
          <a:prstGeom prst="rect">
            <a:avLst/>
          </a:prstGeom>
        </p:spPr>
        <p:txBody>
          <a:bodyPr>
            <a:noAutofit/>
          </a:bodyPr>
          <a:lstStyle>
            <a:lvl1pPr>
              <a:defRPr sz="2400" b="0" cap="none" baseline="0">
                <a:solidFill>
                  <a:schemeClr val="tx1"/>
                </a:solidFill>
              </a:defRPr>
            </a:lvl1pPr>
          </a:lstStyle>
          <a:p>
            <a:r>
              <a:rPr lang="en-US" dirty="0"/>
              <a:t>Picture with caption</a:t>
            </a:r>
          </a:p>
        </p:txBody>
      </p:sp>
      <p:sp>
        <p:nvSpPr>
          <p:cNvPr id="6" name="TextBox 5">
            <a:extLst>
              <a:ext uri="{FF2B5EF4-FFF2-40B4-BE49-F238E27FC236}">
                <a16:creationId xmlns:a16="http://schemas.microsoft.com/office/drawing/2014/main" id="{5C67E072-84CE-4541-9F8B-376411DA54F5}"/>
              </a:ext>
            </a:extLst>
          </p:cNvPr>
          <p:cNvSpPr txBox="1"/>
          <p:nvPr userDrawn="1"/>
        </p:nvSpPr>
        <p:spPr>
          <a:xfrm>
            <a:off x="-76200" y="4857750"/>
            <a:ext cx="457200" cy="215409"/>
          </a:xfrm>
          <a:prstGeom prst="rect">
            <a:avLst/>
          </a:prstGeom>
          <a:noFill/>
        </p:spPr>
        <p:txBody>
          <a:bodyPr wrap="square" lIns="91410" tIns="45703" rIns="91410" bIns="45703" rtlCol="0">
            <a:spAutoFit/>
          </a:bodyPr>
          <a:lstStyle/>
          <a:p>
            <a:pPr algn="r"/>
            <a:fld id="{A0918C97-1E36-4999-BE26-BF01A4E83B3C}" type="slidenum">
              <a:rPr lang="en-US" sz="800" smtClean="0">
                <a:solidFill>
                  <a:srgbClr val="626262"/>
                </a:solidFill>
                <a:cs typeface="Roboto Light"/>
              </a:rPr>
              <a:pPr algn="r"/>
              <a:t>‹#›</a:t>
            </a:fld>
            <a:endParaRPr lang="en-US" sz="800" dirty="0" err="1">
              <a:solidFill>
                <a:srgbClr val="626262"/>
              </a:solidFill>
              <a:cs typeface="Robo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9C6058-CC50-BC4B-824D-318F6EDFA0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26638" y="4556957"/>
            <a:ext cx="1930782" cy="436994"/>
          </a:xfrm>
          <a:prstGeom prst="rect">
            <a:avLst/>
          </a:prstGeom>
        </p:spPr>
      </p:pic>
      <p:sp>
        <p:nvSpPr>
          <p:cNvPr id="8" name="Rectangle 7">
            <a:extLst>
              <a:ext uri="{FF2B5EF4-FFF2-40B4-BE49-F238E27FC236}">
                <a16:creationId xmlns:a16="http://schemas.microsoft.com/office/drawing/2014/main" id="{2EE0A6D5-94E5-4CD9-91DF-3E81A5DB8CF9}"/>
              </a:ext>
            </a:extLst>
          </p:cNvPr>
          <p:cNvSpPr/>
          <p:nvPr userDrawn="1"/>
        </p:nvSpPr>
        <p:spPr>
          <a:xfrm>
            <a:off x="1" y="5109210"/>
            <a:ext cx="9143999" cy="34290"/>
          </a:xfrm>
          <a:prstGeom prst="rect">
            <a:avLst/>
          </a:prstGeom>
          <a:solidFill>
            <a:srgbClr val="FFCE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0" name="TextBox 9">
            <a:extLst>
              <a:ext uri="{FF2B5EF4-FFF2-40B4-BE49-F238E27FC236}">
                <a16:creationId xmlns:a16="http://schemas.microsoft.com/office/drawing/2014/main" id="{6144AD4E-53A8-4549-BC73-E9751C972DC3}"/>
              </a:ext>
            </a:extLst>
          </p:cNvPr>
          <p:cNvSpPr txBox="1"/>
          <p:nvPr userDrawn="1"/>
        </p:nvSpPr>
        <p:spPr>
          <a:xfrm>
            <a:off x="3412098" y="4840907"/>
            <a:ext cx="2319805" cy="169243"/>
          </a:xfrm>
          <a:prstGeom prst="rect">
            <a:avLst/>
          </a:prstGeom>
          <a:noFill/>
        </p:spPr>
        <p:txBody>
          <a:bodyPr wrap="none" lIns="91410" tIns="45703" rIns="91410" bIns="45703" rtlCol="0">
            <a:spAutoFit/>
          </a:bodyPr>
          <a:lstStyle/>
          <a:p>
            <a:pPr lvl="0" algn="ctr"/>
            <a:r>
              <a:rPr lang="en-US" sz="500" kern="1200" dirty="0">
                <a:solidFill>
                  <a:schemeClr val="bg1">
                    <a:lumMod val="75000"/>
                  </a:schemeClr>
                </a:solidFill>
                <a:effectLst/>
                <a:latin typeface="+mn-lt"/>
                <a:ea typeface="+mn-ea"/>
                <a:cs typeface="+mn-cs"/>
              </a:rPr>
              <a:t>© 2019 Cree Lighting, A Company of IDEAL Industries.  All rights reserved. </a:t>
            </a:r>
          </a:p>
        </p:txBody>
      </p:sp>
    </p:spTree>
  </p:cSld>
  <p:clrMap bg1="lt1" tx1="dk1" bg2="lt2" tx2="dk2" accent1="accent1" accent2="accent2" accent3="accent3" accent4="accent4" accent5="accent5" accent6="accent6" hlink="hlink" folHlink="folHlink"/>
  <p:sldLayoutIdLst>
    <p:sldLayoutId id="2147483685" r:id="rId1"/>
    <p:sldLayoutId id="2147483674" r:id="rId2"/>
    <p:sldLayoutId id="2147483686" r:id="rId3"/>
    <p:sldLayoutId id="2147483676" r:id="rId4"/>
    <p:sldLayoutId id="2147483684" r:id="rId5"/>
    <p:sldLayoutId id="2147483677" r:id="rId6"/>
    <p:sldLayoutId id="2147483678" r:id="rId7"/>
    <p:sldLayoutId id="2147483680" r:id="rId8"/>
    <p:sldLayoutId id="2147483681" r:id="rId9"/>
    <p:sldLayoutId id="2147483687" r:id="rId10"/>
  </p:sldLayoutIdLst>
  <p:hf hdr="0" dt="0"/>
  <p:txStyles>
    <p:titleStyle>
      <a:lvl1pPr algn="l" defTabSz="779252" rtl="0" eaLnBrk="1" latinLnBrk="0" hangingPunct="1">
        <a:spcBef>
          <a:spcPct val="0"/>
        </a:spcBef>
        <a:buNone/>
        <a:defRPr sz="2200" b="1" kern="1200">
          <a:solidFill>
            <a:schemeClr val="tx1"/>
          </a:solidFill>
          <a:latin typeface="+mj-lt"/>
          <a:ea typeface="+mj-ea"/>
          <a:cs typeface="+mj-cs"/>
        </a:defRPr>
      </a:lvl1pPr>
    </p:titleStyle>
    <p:bodyStyle>
      <a:lvl1pPr marL="292219" indent="-292219"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915FE920-CBE2-4458-AC29-AFFF587CC8E5}"/>
              </a:ext>
            </a:extLst>
          </p:cNvPr>
          <p:cNvSpPr>
            <a:spLocks noGrp="1"/>
          </p:cNvSpPr>
          <p:nvPr>
            <p:ph type="body" sz="quarter" idx="13"/>
          </p:nvPr>
        </p:nvSpPr>
        <p:spPr>
          <a:xfrm>
            <a:off x="2677297" y="3183410"/>
            <a:ext cx="5777635" cy="1219200"/>
          </a:xfrm>
        </p:spPr>
        <p:txBody>
          <a:bodyPr/>
          <a:lstStyle/>
          <a:p>
            <a:r>
              <a:rPr lang="en-US" dirty="0">
                <a:solidFill>
                  <a:srgbClr val="005598"/>
                </a:solidFill>
                <a:cs typeface="Roboto Light"/>
              </a:rPr>
              <a:t>Marketing Requirements Review (MRR) Business Case for: New Canopy Series</a:t>
            </a:r>
          </a:p>
          <a:p>
            <a:r>
              <a:rPr lang="en-US" i="1" dirty="0">
                <a:solidFill>
                  <a:srgbClr val="005598"/>
                </a:solidFill>
                <a:cs typeface="Roboto Light"/>
              </a:rPr>
              <a:t>Project </a:t>
            </a:r>
            <a:r>
              <a:rPr lang="en-US" i="1" dirty="0" err="1">
                <a:solidFill>
                  <a:srgbClr val="005598"/>
                </a:solidFill>
                <a:cs typeface="Roboto Light"/>
              </a:rPr>
              <a:t>Cylon</a:t>
            </a:r>
            <a:endParaRPr lang="en-US" i="1" dirty="0">
              <a:solidFill>
                <a:srgbClr val="005598"/>
              </a:solidFill>
              <a:cs typeface="Roboto Light"/>
            </a:endParaRPr>
          </a:p>
          <a:p>
            <a:r>
              <a:rPr lang="en-US" sz="1400" dirty="0">
                <a:solidFill>
                  <a:srgbClr val="005598"/>
                </a:solidFill>
                <a:cs typeface="Roboto Light"/>
              </a:rPr>
              <a:t>Andrew Stevens | 10/17/19</a:t>
            </a:r>
            <a:endParaRPr lang="en-US" dirty="0">
              <a:solidFill>
                <a:srgbClr val="00559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567542"/>
          </a:xfrm>
        </p:spPr>
        <p:txBody>
          <a:bodyPr>
            <a:normAutofit/>
          </a:bodyPr>
          <a:lstStyle/>
          <a:p>
            <a:r>
              <a:rPr lang="en-US" dirty="0"/>
              <a:t>Project Overview</a:t>
            </a:r>
          </a:p>
          <a:p>
            <a:endParaRPr lang="en-US" sz="1400" i="1" dirty="0"/>
          </a:p>
        </p:txBody>
      </p:sp>
      <p:sp>
        <p:nvSpPr>
          <p:cNvPr id="3" name="TextBox 2">
            <a:extLst>
              <a:ext uri="{FF2B5EF4-FFF2-40B4-BE49-F238E27FC236}">
                <a16:creationId xmlns:a16="http://schemas.microsoft.com/office/drawing/2014/main" id="{9D63E1C6-F66B-4B86-ABBA-D1DB649395CB}"/>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366844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E5349E-A757-4CCD-A1C2-020AF633F587}"/>
              </a:ext>
            </a:extLst>
          </p:cNvPr>
          <p:cNvSpPr txBox="1"/>
          <p:nvPr/>
        </p:nvSpPr>
        <p:spPr>
          <a:xfrm>
            <a:off x="389162" y="2694217"/>
            <a:ext cx="8754837" cy="2562214"/>
          </a:xfrm>
          <a:prstGeom prst="rect">
            <a:avLst/>
          </a:prstGeom>
          <a:noFill/>
        </p:spPr>
        <p:txBody>
          <a:bodyPr wrap="square" lIns="68558" tIns="34277" rIns="68558" bIns="34277" rtlCol="0">
            <a:spAutoFit/>
          </a:bodyPr>
          <a:lstStyle/>
          <a:p>
            <a:pPr marL="214308" indent="-214308" defTabSz="685549">
              <a:buFont typeface="Arial" panose="020B0604020202020204" pitchFamily="34" charset="0"/>
              <a:buChar char="•"/>
            </a:pPr>
            <a:r>
              <a:rPr lang="en-US" sz="1800" dirty="0">
                <a:solidFill>
                  <a:srgbClr val="2C2C2C"/>
                </a:solidFill>
                <a:latin typeface="Arial"/>
                <a:cs typeface="Roboto Light"/>
              </a:rPr>
              <a:t>Will offer a new look for customers who are asking for sleek, clean fixtures</a:t>
            </a:r>
          </a:p>
          <a:p>
            <a:pPr marL="214308" indent="-214308" defTabSz="685549">
              <a:buFont typeface="Arial" panose="020B0604020202020204" pitchFamily="34" charset="0"/>
              <a:buChar char="•"/>
            </a:pPr>
            <a:r>
              <a:rPr lang="en-US" sz="1800" dirty="0">
                <a:solidFill>
                  <a:srgbClr val="2C2C2C"/>
                </a:solidFill>
                <a:latin typeface="Arial"/>
                <a:cs typeface="Roboto Light"/>
              </a:rPr>
              <a:t>New LEDs: Exploring options outside of Cree</a:t>
            </a:r>
          </a:p>
          <a:p>
            <a:pPr marL="214308" indent="-214308" defTabSz="685549">
              <a:buFont typeface="Arial" panose="020B0604020202020204" pitchFamily="34" charset="0"/>
              <a:buChar char="•"/>
            </a:pPr>
            <a:r>
              <a:rPr lang="en-US" sz="1800" dirty="0">
                <a:solidFill>
                  <a:srgbClr val="2C2C2C"/>
                </a:solidFill>
                <a:latin typeface="Arial"/>
                <a:cs typeface="Roboto Light"/>
              </a:rPr>
              <a:t>Direct mount and recessed options</a:t>
            </a:r>
          </a:p>
          <a:p>
            <a:pPr marL="214308" indent="-214308" defTabSz="685549">
              <a:buFont typeface="Arial" panose="020B0604020202020204" pitchFamily="34" charset="0"/>
              <a:buChar char="•"/>
            </a:pPr>
            <a:r>
              <a:rPr lang="en-US" sz="1800" dirty="0">
                <a:solidFill>
                  <a:srgbClr val="2C2C2C"/>
                </a:solidFill>
                <a:latin typeface="Arial"/>
                <a:cs typeface="Roboto Light"/>
              </a:rPr>
              <a:t>New programmable drivers &amp; DALI option</a:t>
            </a:r>
          </a:p>
          <a:p>
            <a:pPr marL="214308" indent="-214308" defTabSz="685549">
              <a:buFont typeface="Arial" panose="020B0604020202020204" pitchFamily="34" charset="0"/>
              <a:buChar char="•"/>
            </a:pPr>
            <a:r>
              <a:rPr lang="en-US" sz="1800" dirty="0">
                <a:solidFill>
                  <a:srgbClr val="2C2C2C"/>
                </a:solidFill>
                <a:latin typeface="Arial"/>
                <a:cs typeface="Roboto Light"/>
              </a:rPr>
              <a:t>Adapter plates to allow new product to retrofit in any existing Cree Lighting install as well as primary competitors</a:t>
            </a:r>
          </a:p>
          <a:p>
            <a:pPr marL="214308" indent="-214308" defTabSz="685549">
              <a:buFont typeface="Arial" panose="020B0604020202020204" pitchFamily="34" charset="0"/>
              <a:buChar char="•"/>
            </a:pPr>
            <a:r>
              <a:rPr lang="en-US" sz="1800" dirty="0">
                <a:solidFill>
                  <a:srgbClr val="2C2C2C"/>
                </a:solidFill>
                <a:latin typeface="Arial"/>
                <a:cs typeface="Roboto Light"/>
              </a:rPr>
              <a:t>Full range of outputs, CCT, and CRI mix</a:t>
            </a:r>
          </a:p>
          <a:p>
            <a:pPr marL="603846" lvl="1" indent="-214308" defTabSz="685549">
              <a:buFont typeface="Arial" panose="020B0604020202020204" pitchFamily="34" charset="0"/>
              <a:buChar char="•"/>
            </a:pPr>
            <a:r>
              <a:rPr lang="en-US" sz="1200" dirty="0">
                <a:solidFill>
                  <a:srgbClr val="2C2C2C"/>
                </a:solidFill>
                <a:latin typeface="Arial"/>
                <a:cs typeface="Roboto Light"/>
              </a:rPr>
              <a:t>2L – 20L, 70/90 CRI, 3000K-5700K</a:t>
            </a:r>
          </a:p>
          <a:p>
            <a:pPr marL="214308" indent="-214308" defTabSz="685549">
              <a:buFont typeface="Arial" panose="020B0604020202020204" pitchFamily="34" charset="0"/>
              <a:buChar char="•"/>
            </a:pPr>
            <a:endParaRPr lang="en-US" sz="1800" dirty="0">
              <a:solidFill>
                <a:srgbClr val="2C2C2C"/>
              </a:solidFill>
              <a:latin typeface="Arial"/>
              <a:cs typeface="Roboto Light"/>
            </a:endParaRPr>
          </a:p>
        </p:txBody>
      </p:sp>
      <p:sp>
        <p:nvSpPr>
          <p:cNvPr id="24" name="Title 1">
            <a:extLst>
              <a:ext uri="{FF2B5EF4-FFF2-40B4-BE49-F238E27FC236}">
                <a16:creationId xmlns:a16="http://schemas.microsoft.com/office/drawing/2014/main" id="{D439840F-9C98-4D8E-BDF6-CF54BB4D4BD0}"/>
              </a:ext>
            </a:extLst>
          </p:cNvPr>
          <p:cNvSpPr>
            <a:spLocks noGrp="1"/>
          </p:cNvSpPr>
          <p:nvPr>
            <p:ph type="title"/>
          </p:nvPr>
        </p:nvSpPr>
        <p:spPr>
          <a:xfrm>
            <a:off x="228600" y="282576"/>
            <a:ext cx="8153400" cy="384175"/>
          </a:xfrm>
        </p:spPr>
        <p:txBody>
          <a:bodyPr/>
          <a:lstStyle/>
          <a:p>
            <a:r>
              <a:rPr lang="en-US" dirty="0"/>
              <a:t>Product Requirements</a:t>
            </a:r>
          </a:p>
        </p:txBody>
      </p:sp>
      <p:sp>
        <p:nvSpPr>
          <p:cNvPr id="7" name="TextBox 6">
            <a:extLst>
              <a:ext uri="{FF2B5EF4-FFF2-40B4-BE49-F238E27FC236}">
                <a16:creationId xmlns:a16="http://schemas.microsoft.com/office/drawing/2014/main" id="{09331B37-1A3A-4807-A46C-C8212B253008}"/>
              </a:ext>
            </a:extLst>
          </p:cNvPr>
          <p:cNvSpPr txBox="1"/>
          <p:nvPr/>
        </p:nvSpPr>
        <p:spPr>
          <a:xfrm>
            <a:off x="5410200" y="4297436"/>
            <a:ext cx="3382597" cy="276965"/>
          </a:xfrm>
          <a:prstGeom prst="rect">
            <a:avLst/>
          </a:prstGeom>
          <a:noFill/>
        </p:spPr>
        <p:txBody>
          <a:bodyPr wrap="none" lIns="91410" tIns="45703" rIns="91410" bIns="45703" rtlCol="0">
            <a:spAutoFit/>
          </a:bodyPr>
          <a:lstStyle/>
          <a:p>
            <a:r>
              <a:rPr lang="en-US" sz="1200" dirty="0">
                <a:solidFill>
                  <a:srgbClr val="FF0000"/>
                </a:solidFill>
                <a:cs typeface="Roboto Light"/>
              </a:rPr>
              <a:t>Add link to Product Requirements Spreadsheet</a:t>
            </a:r>
          </a:p>
        </p:txBody>
      </p:sp>
      <p:sp>
        <p:nvSpPr>
          <p:cNvPr id="8" name="TextBox 7">
            <a:extLst>
              <a:ext uri="{FF2B5EF4-FFF2-40B4-BE49-F238E27FC236}">
                <a16:creationId xmlns:a16="http://schemas.microsoft.com/office/drawing/2014/main" id="{556908FF-1D9A-4C9A-A6C8-A4FC2EED4BD9}"/>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grpSp>
        <p:nvGrpSpPr>
          <p:cNvPr id="9" name="Group 8">
            <a:extLst>
              <a:ext uri="{FF2B5EF4-FFF2-40B4-BE49-F238E27FC236}">
                <a16:creationId xmlns:a16="http://schemas.microsoft.com/office/drawing/2014/main" id="{D82AA187-6684-41B9-B618-4812C31380D4}"/>
              </a:ext>
            </a:extLst>
          </p:cNvPr>
          <p:cNvGrpSpPr/>
          <p:nvPr/>
        </p:nvGrpSpPr>
        <p:grpSpPr>
          <a:xfrm>
            <a:off x="1295400" y="742950"/>
            <a:ext cx="2578239" cy="1726883"/>
            <a:chOff x="556027" y="808975"/>
            <a:chExt cx="2578239" cy="1726883"/>
          </a:xfrm>
        </p:grpSpPr>
        <p:pic>
          <p:nvPicPr>
            <p:cNvPr id="10" name="Picture 9">
              <a:extLst>
                <a:ext uri="{FF2B5EF4-FFF2-40B4-BE49-F238E27FC236}">
                  <a16:creationId xmlns:a16="http://schemas.microsoft.com/office/drawing/2014/main" id="{944B52EF-8D32-4039-B326-1983B8D793E6}"/>
                </a:ext>
              </a:extLst>
            </p:cNvPr>
            <p:cNvPicPr>
              <a:picLocks noChangeAspect="1"/>
            </p:cNvPicPr>
            <p:nvPr/>
          </p:nvPicPr>
          <p:blipFill rotWithShape="1">
            <a:blip r:embed="rId2"/>
            <a:srcRect l="33333" t="23777" r="18333" b="15758"/>
            <a:stretch/>
          </p:blipFill>
          <p:spPr>
            <a:xfrm>
              <a:off x="556027" y="808975"/>
              <a:ext cx="2578239" cy="1726883"/>
            </a:xfrm>
            <a:prstGeom prst="rect">
              <a:avLst/>
            </a:prstGeom>
          </p:spPr>
        </p:pic>
        <p:sp>
          <p:nvSpPr>
            <p:cNvPr id="11" name="TextBox 10">
              <a:extLst>
                <a:ext uri="{FF2B5EF4-FFF2-40B4-BE49-F238E27FC236}">
                  <a16:creationId xmlns:a16="http://schemas.microsoft.com/office/drawing/2014/main" id="{89046632-699D-4939-A0FE-6528DC160019}"/>
                </a:ext>
              </a:extLst>
            </p:cNvPr>
            <p:cNvSpPr txBox="1"/>
            <p:nvPr/>
          </p:nvSpPr>
          <p:spPr>
            <a:xfrm>
              <a:off x="2029366" y="1325489"/>
              <a:ext cx="1066800" cy="276965"/>
            </a:xfrm>
            <a:prstGeom prst="rect">
              <a:avLst/>
            </a:prstGeom>
            <a:noFill/>
          </p:spPr>
          <p:txBody>
            <a:bodyPr wrap="square" lIns="91410" tIns="45703" rIns="91410" bIns="45703" rtlCol="0">
              <a:spAutoFit/>
            </a:bodyPr>
            <a:lstStyle/>
            <a:p>
              <a:r>
                <a:rPr lang="en-US" sz="1200" dirty="0">
                  <a:cs typeface="Roboto Light"/>
                </a:rPr>
                <a:t>Concept 1</a:t>
              </a:r>
            </a:p>
          </p:txBody>
        </p:sp>
      </p:grpSp>
      <p:grpSp>
        <p:nvGrpSpPr>
          <p:cNvPr id="15" name="Group 14">
            <a:extLst>
              <a:ext uri="{FF2B5EF4-FFF2-40B4-BE49-F238E27FC236}">
                <a16:creationId xmlns:a16="http://schemas.microsoft.com/office/drawing/2014/main" id="{68E55E1E-58A0-4EEB-ABF8-67783A64B04D}"/>
              </a:ext>
            </a:extLst>
          </p:cNvPr>
          <p:cNvGrpSpPr/>
          <p:nvPr/>
        </p:nvGrpSpPr>
        <p:grpSpPr>
          <a:xfrm>
            <a:off x="4876800" y="742950"/>
            <a:ext cx="2548696" cy="1792757"/>
            <a:chOff x="5880016" y="776037"/>
            <a:chExt cx="2548696" cy="1792757"/>
          </a:xfrm>
        </p:grpSpPr>
        <p:pic>
          <p:nvPicPr>
            <p:cNvPr id="16" name="Picture 15">
              <a:extLst>
                <a:ext uri="{FF2B5EF4-FFF2-40B4-BE49-F238E27FC236}">
                  <a16:creationId xmlns:a16="http://schemas.microsoft.com/office/drawing/2014/main" id="{D5CDF2A4-CED4-4C1F-89F2-20C05BAB4A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018" r="3054"/>
            <a:stretch/>
          </p:blipFill>
          <p:spPr>
            <a:xfrm>
              <a:off x="5880016" y="776037"/>
              <a:ext cx="2548696" cy="1792757"/>
            </a:xfrm>
            <a:prstGeom prst="rect">
              <a:avLst/>
            </a:prstGeom>
          </p:spPr>
        </p:pic>
        <p:sp>
          <p:nvSpPr>
            <p:cNvPr id="17" name="TextBox 16">
              <a:extLst>
                <a:ext uri="{FF2B5EF4-FFF2-40B4-BE49-F238E27FC236}">
                  <a16:creationId xmlns:a16="http://schemas.microsoft.com/office/drawing/2014/main" id="{18C44951-9FA2-46FF-A774-7BACB42AB858}"/>
                </a:ext>
              </a:extLst>
            </p:cNvPr>
            <p:cNvSpPr txBox="1"/>
            <p:nvPr/>
          </p:nvSpPr>
          <p:spPr>
            <a:xfrm>
              <a:off x="7307276" y="1325488"/>
              <a:ext cx="1066800" cy="276965"/>
            </a:xfrm>
            <a:prstGeom prst="rect">
              <a:avLst/>
            </a:prstGeom>
            <a:noFill/>
          </p:spPr>
          <p:txBody>
            <a:bodyPr wrap="square" lIns="91410" tIns="45703" rIns="91410" bIns="45703" rtlCol="0">
              <a:spAutoFit/>
            </a:bodyPr>
            <a:lstStyle/>
            <a:p>
              <a:r>
                <a:rPr lang="en-US" sz="1200" dirty="0">
                  <a:cs typeface="Roboto Light"/>
                </a:rPr>
                <a:t>Concept 2</a:t>
              </a:r>
            </a:p>
          </p:txBody>
        </p:sp>
      </p:grpSp>
    </p:spTree>
    <p:extLst>
      <p:ext uri="{BB962C8B-B14F-4D97-AF65-F5344CB8AC3E}">
        <p14:creationId xmlns:p14="http://schemas.microsoft.com/office/powerpoint/2010/main" val="295842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7A19DEB-D638-475A-AF21-F5B1D66488F1}"/>
              </a:ext>
            </a:extLst>
          </p:cNvPr>
          <p:cNvCxnSpPr/>
          <p:nvPr/>
        </p:nvCxnSpPr>
        <p:spPr>
          <a:xfrm>
            <a:off x="4574432" y="583660"/>
            <a:ext cx="0" cy="429719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831CF0E-36C0-4F8C-9D00-3F78AB0923CA}"/>
              </a:ext>
            </a:extLst>
          </p:cNvPr>
          <p:cNvSpPr txBox="1"/>
          <p:nvPr/>
        </p:nvSpPr>
        <p:spPr>
          <a:xfrm>
            <a:off x="4767361" y="2213765"/>
            <a:ext cx="4356044"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Key Product Features:</a:t>
            </a:r>
          </a:p>
          <a:p>
            <a:pPr marL="171446" indent="-171446" defTabSz="779054">
              <a:spcAft>
                <a:spcPts val="600"/>
              </a:spcAft>
              <a:buBlip>
                <a:blip r:embed="rId3"/>
              </a:buBlip>
            </a:pPr>
            <a:r>
              <a:rPr lang="en-US" sz="1200" dirty="0">
                <a:latin typeface="Arial"/>
              </a:rPr>
              <a:t>&gt;150LPW across the line with some higher LPW options</a:t>
            </a:r>
          </a:p>
          <a:p>
            <a:pPr marL="171446" indent="-171446" defTabSz="779054">
              <a:spcAft>
                <a:spcPts val="600"/>
              </a:spcAft>
              <a:buBlip>
                <a:blip r:embed="rId3"/>
              </a:buBlip>
            </a:pPr>
            <a:r>
              <a:rPr lang="en-US" sz="1200" dirty="0">
                <a:latin typeface="Arial"/>
              </a:rPr>
              <a:t>Retrofit solutions for all previous Cree Canopy products</a:t>
            </a:r>
          </a:p>
          <a:p>
            <a:pPr marL="171446" indent="-171446" defTabSz="779054">
              <a:spcAft>
                <a:spcPts val="600"/>
              </a:spcAft>
              <a:buBlip>
                <a:blip r:embed="rId3"/>
              </a:buBlip>
            </a:pPr>
            <a:r>
              <a:rPr lang="en-US" sz="1200" dirty="0">
                <a:latin typeface="Arial"/>
              </a:rPr>
              <a:t>Distributed Power solution to simplify install/maintenance</a:t>
            </a:r>
          </a:p>
          <a:p>
            <a:pPr marL="171446" indent="-171446" defTabSz="779054">
              <a:spcAft>
                <a:spcPts val="600"/>
              </a:spcAft>
              <a:buBlip>
                <a:blip r:embed="rId3"/>
              </a:buBlip>
            </a:pPr>
            <a:r>
              <a:rPr lang="en-US" sz="1200" dirty="0"/>
              <a:t>Large, clean-look optical center</a:t>
            </a:r>
          </a:p>
          <a:p>
            <a:pPr marL="171446" indent="-171446" defTabSz="779054">
              <a:spcAft>
                <a:spcPts val="600"/>
              </a:spcAft>
              <a:buBlip>
                <a:blip r:embed="rId3"/>
              </a:buBlip>
            </a:pPr>
            <a:r>
              <a:rPr lang="en-US" sz="1200" dirty="0">
                <a:latin typeface="Arial"/>
              </a:rPr>
              <a:t>Warranty Period: 10 Years </a:t>
            </a:r>
          </a:p>
        </p:txBody>
      </p:sp>
      <p:graphicFrame>
        <p:nvGraphicFramePr>
          <p:cNvPr id="14" name="Table 13">
            <a:extLst>
              <a:ext uri="{FF2B5EF4-FFF2-40B4-BE49-F238E27FC236}">
                <a16:creationId xmlns:a16="http://schemas.microsoft.com/office/drawing/2014/main" id="{F683778A-6B98-4DF4-97C1-9EF44A9F2123}"/>
              </a:ext>
            </a:extLst>
          </p:cNvPr>
          <p:cNvGraphicFramePr>
            <a:graphicFrameLocks noGrp="1"/>
          </p:cNvGraphicFramePr>
          <p:nvPr>
            <p:extLst/>
          </p:nvPr>
        </p:nvGraphicFramePr>
        <p:xfrm>
          <a:off x="248460" y="3680460"/>
          <a:ext cx="2743200" cy="1177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737653959"/>
                    </a:ext>
                  </a:extLst>
                </a:gridCol>
                <a:gridCol w="914400">
                  <a:extLst>
                    <a:ext uri="{9D8B030D-6E8A-4147-A177-3AD203B41FA5}">
                      <a16:colId xmlns:a16="http://schemas.microsoft.com/office/drawing/2014/main" val="2415598521"/>
                    </a:ext>
                  </a:extLst>
                </a:gridCol>
                <a:gridCol w="914400">
                  <a:extLst>
                    <a:ext uri="{9D8B030D-6E8A-4147-A177-3AD203B41FA5}">
                      <a16:colId xmlns:a16="http://schemas.microsoft.com/office/drawing/2014/main" val="792752747"/>
                    </a:ext>
                  </a:extLst>
                </a:gridCol>
              </a:tblGrid>
              <a:tr h="342900">
                <a:tc>
                  <a:txBody>
                    <a:bodyPr/>
                    <a:lstStyle/>
                    <a:p>
                      <a:pPr algn="ctr"/>
                      <a:r>
                        <a:rPr lang="en-US" sz="900" dirty="0"/>
                        <a:t>Financial Estimates</a:t>
                      </a:r>
                    </a:p>
                  </a:txBody>
                  <a:tcPr marL="68580" marR="68580" marT="34290" marB="34290" anchor="ctr"/>
                </a:tc>
                <a:tc>
                  <a:txBody>
                    <a:bodyPr/>
                    <a:lstStyle/>
                    <a:p>
                      <a:pPr algn="ctr"/>
                      <a:r>
                        <a:rPr lang="en-US" sz="900" dirty="0"/>
                        <a:t>Sales ($M)</a:t>
                      </a:r>
                    </a:p>
                  </a:txBody>
                  <a:tcPr marL="68580" marR="68580" marT="34290" marB="34290" anchor="ctr"/>
                </a:tc>
                <a:tc>
                  <a:txBody>
                    <a:bodyPr/>
                    <a:lstStyle/>
                    <a:p>
                      <a:pPr algn="ctr"/>
                      <a:r>
                        <a:rPr lang="en-US" sz="900" dirty="0"/>
                        <a:t>SM (%)</a:t>
                      </a:r>
                    </a:p>
                  </a:txBody>
                  <a:tcPr marL="68580" marR="68580" marT="34290" marB="34290" anchor="ctr"/>
                </a:tc>
                <a:extLst>
                  <a:ext uri="{0D108BD9-81ED-4DB2-BD59-A6C34878D82A}">
                    <a16:rowId xmlns:a16="http://schemas.microsoft.com/office/drawing/2014/main" val="4039631485"/>
                  </a:ext>
                </a:extLst>
              </a:tr>
              <a:tr h="278130">
                <a:tc>
                  <a:txBody>
                    <a:bodyPr/>
                    <a:lstStyle/>
                    <a:p>
                      <a:pPr algn="ctr"/>
                      <a:r>
                        <a:rPr lang="en-US" sz="900" dirty="0"/>
                        <a:t>Year 1</a:t>
                      </a:r>
                    </a:p>
                  </a:txBody>
                  <a:tcPr marL="68580" marR="68580" marT="34290" marB="34290" anchor="ctr"/>
                </a:tc>
                <a:tc>
                  <a:txBody>
                    <a:bodyPr/>
                    <a:lstStyle/>
                    <a:p>
                      <a:pPr algn="ctr"/>
                      <a:r>
                        <a:rPr lang="en-US" sz="900" dirty="0"/>
                        <a:t>$4.3</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943011912"/>
                  </a:ext>
                </a:extLst>
              </a:tr>
              <a:tr h="278130">
                <a:tc>
                  <a:txBody>
                    <a:bodyPr/>
                    <a:lstStyle/>
                    <a:p>
                      <a:pPr algn="ctr"/>
                      <a:r>
                        <a:rPr lang="en-US" sz="900" dirty="0"/>
                        <a:t>Year 2</a:t>
                      </a:r>
                    </a:p>
                  </a:txBody>
                  <a:tcPr marL="68580" marR="68580" marT="34290" marB="34290" anchor="ctr"/>
                </a:tc>
                <a:tc>
                  <a:txBody>
                    <a:bodyPr/>
                    <a:lstStyle/>
                    <a:p>
                      <a:pPr algn="ctr"/>
                      <a:r>
                        <a:rPr lang="en-US" sz="900" dirty="0"/>
                        <a:t>$7.4</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1726543511"/>
                  </a:ext>
                </a:extLst>
              </a:tr>
              <a:tr h="278130">
                <a:tc>
                  <a:txBody>
                    <a:bodyPr/>
                    <a:lstStyle/>
                    <a:p>
                      <a:pPr algn="ctr"/>
                      <a:r>
                        <a:rPr lang="en-US" sz="900" dirty="0"/>
                        <a:t>Year 3</a:t>
                      </a:r>
                    </a:p>
                  </a:txBody>
                  <a:tcPr marL="68580" marR="68580" marT="34290" marB="34290" anchor="ctr"/>
                </a:tc>
                <a:tc>
                  <a:txBody>
                    <a:bodyPr/>
                    <a:lstStyle/>
                    <a:p>
                      <a:pPr algn="ctr"/>
                      <a:r>
                        <a:rPr lang="en-US" sz="900" dirty="0"/>
                        <a:t>$10.5</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860668508"/>
                  </a:ext>
                </a:extLst>
              </a:tr>
            </a:tbl>
          </a:graphicData>
        </a:graphic>
      </p:graphicFrame>
      <p:sp>
        <p:nvSpPr>
          <p:cNvPr id="15" name="TextBox 14">
            <a:extLst>
              <a:ext uri="{FF2B5EF4-FFF2-40B4-BE49-F238E27FC236}">
                <a16:creationId xmlns:a16="http://schemas.microsoft.com/office/drawing/2014/main" id="{EB549358-63D4-42E8-BEC2-1C1547E8D8C7}"/>
              </a:ext>
            </a:extLst>
          </p:cNvPr>
          <p:cNvSpPr txBox="1"/>
          <p:nvPr/>
        </p:nvSpPr>
        <p:spPr>
          <a:xfrm>
            <a:off x="4742236" y="765611"/>
            <a:ext cx="4178030"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Description:</a:t>
            </a:r>
          </a:p>
          <a:p>
            <a:pPr marL="171446" indent="-171446" defTabSz="779054">
              <a:spcAft>
                <a:spcPts val="1200"/>
              </a:spcAft>
              <a:buBlip>
                <a:blip r:embed="rId3"/>
              </a:buBlip>
            </a:pPr>
            <a:r>
              <a:rPr lang="en-US" sz="1200" b="1" dirty="0">
                <a:solidFill>
                  <a:srgbClr val="2C2C2C"/>
                </a:solidFill>
                <a:latin typeface="Arial"/>
              </a:rPr>
              <a:t>Project type:</a:t>
            </a:r>
            <a:r>
              <a:rPr lang="en-US" sz="1200" dirty="0">
                <a:solidFill>
                  <a:srgbClr val="2C2C2C"/>
                </a:solidFill>
                <a:latin typeface="Arial"/>
              </a:rPr>
              <a:t> </a:t>
            </a:r>
            <a:r>
              <a:rPr lang="en-US" sz="1200" dirty="0">
                <a:latin typeface="Arial"/>
              </a:rPr>
              <a:t>Innovation, New Platform</a:t>
            </a:r>
          </a:p>
          <a:p>
            <a:pPr marL="171446" indent="-171446" defTabSz="779054">
              <a:spcAft>
                <a:spcPts val="1200"/>
              </a:spcAft>
              <a:buBlip>
                <a:blip r:embed="rId3"/>
              </a:buBlip>
            </a:pPr>
            <a:r>
              <a:rPr lang="en-US" sz="1200" dirty="0">
                <a:latin typeface="Arial"/>
              </a:rPr>
              <a:t>Deliver a new Canopy platform with updated performance while incorporating game-changing innovation and design</a:t>
            </a:r>
          </a:p>
          <a:p>
            <a:pPr marL="171446" indent="-171446" defTabSz="779054">
              <a:spcAft>
                <a:spcPts val="1200"/>
              </a:spcAft>
              <a:buBlip>
                <a:blip r:embed="rId3"/>
              </a:buBlip>
            </a:pPr>
            <a:endParaRPr lang="en-US" sz="1200" dirty="0">
              <a:solidFill>
                <a:srgbClr val="0000FF"/>
              </a:solidFill>
              <a:latin typeface="Arial"/>
            </a:endParaRPr>
          </a:p>
        </p:txBody>
      </p:sp>
      <p:sp>
        <p:nvSpPr>
          <p:cNvPr id="19" name="Title 2">
            <a:extLst>
              <a:ext uri="{FF2B5EF4-FFF2-40B4-BE49-F238E27FC236}">
                <a16:creationId xmlns:a16="http://schemas.microsoft.com/office/drawing/2014/main" id="{FFF95430-189B-4493-BA5C-E7F80D390559}"/>
              </a:ext>
            </a:extLst>
          </p:cNvPr>
          <p:cNvSpPr>
            <a:spLocks noGrp="1"/>
          </p:cNvSpPr>
          <p:nvPr>
            <p:ph type="title"/>
          </p:nvPr>
        </p:nvSpPr>
        <p:spPr>
          <a:xfrm>
            <a:off x="228600" y="0"/>
            <a:ext cx="5105400" cy="590550"/>
          </a:xfrm>
        </p:spPr>
        <p:txBody>
          <a:bodyPr>
            <a:normAutofit fontScale="90000"/>
          </a:bodyPr>
          <a:lstStyle/>
          <a:p>
            <a:r>
              <a:rPr lang="en-US" sz="2700" dirty="0"/>
              <a:t>Project </a:t>
            </a:r>
            <a:r>
              <a:rPr lang="en-US" sz="2700" dirty="0" err="1"/>
              <a:t>Cylon</a:t>
            </a:r>
            <a:br>
              <a:rPr lang="en-US" dirty="0"/>
            </a:br>
            <a:r>
              <a:rPr lang="en-US" sz="2200" i="1" dirty="0"/>
              <a:t>Product Overview</a:t>
            </a:r>
            <a:endParaRPr lang="en-US" dirty="0"/>
          </a:p>
        </p:txBody>
      </p:sp>
      <p:sp>
        <p:nvSpPr>
          <p:cNvPr id="18" name="TextBox 17">
            <a:extLst>
              <a:ext uri="{FF2B5EF4-FFF2-40B4-BE49-F238E27FC236}">
                <a16:creationId xmlns:a16="http://schemas.microsoft.com/office/drawing/2014/main" id="{405862D4-0892-489F-92B0-F51993D3A70F}"/>
              </a:ext>
            </a:extLst>
          </p:cNvPr>
          <p:cNvSpPr txBox="1"/>
          <p:nvPr/>
        </p:nvSpPr>
        <p:spPr>
          <a:xfrm>
            <a:off x="2971800" y="3562350"/>
            <a:ext cx="1676400" cy="1242303"/>
          </a:xfrm>
          <a:prstGeom prst="rect">
            <a:avLst/>
          </a:prstGeom>
          <a:noFill/>
        </p:spPr>
        <p:txBody>
          <a:bodyPr wrap="square" lIns="91410" tIns="45703" rIns="91410" bIns="45703" rtlCol="0">
            <a:noAutofit/>
          </a:bodyPr>
          <a:lstStyle/>
          <a:p>
            <a:pPr>
              <a:lnSpc>
                <a:spcPct val="150000"/>
              </a:lnSpc>
            </a:pPr>
            <a:r>
              <a:rPr lang="en-US" sz="900" b="1" u="sng" dirty="0">
                <a:cs typeface="Roboto Light"/>
              </a:rPr>
              <a:t>Project Cost Estimates*</a:t>
            </a:r>
          </a:p>
          <a:p>
            <a:pPr>
              <a:lnSpc>
                <a:spcPct val="150000"/>
              </a:lnSpc>
            </a:pPr>
            <a:r>
              <a:rPr lang="en-US" sz="900" dirty="0">
                <a:cs typeface="Roboto Light"/>
              </a:rPr>
              <a:t>Start-up: $ </a:t>
            </a:r>
            <a:r>
              <a:rPr lang="en-US" sz="900" dirty="0">
                <a:solidFill>
                  <a:srgbClr val="0000FF"/>
                </a:solidFill>
                <a:cs typeface="Roboto Light"/>
              </a:rPr>
              <a:t>X</a:t>
            </a:r>
          </a:p>
          <a:p>
            <a:pPr>
              <a:lnSpc>
                <a:spcPct val="150000"/>
              </a:lnSpc>
            </a:pPr>
            <a:r>
              <a:rPr lang="en-US" sz="900" dirty="0">
                <a:cs typeface="Roboto Light"/>
              </a:rPr>
              <a:t>Investment: $ </a:t>
            </a:r>
            <a:r>
              <a:rPr lang="en-US" sz="900" dirty="0">
                <a:solidFill>
                  <a:srgbClr val="0000FF"/>
                </a:solidFill>
                <a:cs typeface="Roboto Light"/>
              </a:rPr>
              <a:t>X</a:t>
            </a:r>
          </a:p>
          <a:p>
            <a:pPr>
              <a:lnSpc>
                <a:spcPct val="150000"/>
              </a:lnSpc>
            </a:pPr>
            <a:r>
              <a:rPr lang="en-US" sz="900" dirty="0">
                <a:cs typeface="Roboto Light"/>
              </a:rPr>
              <a:t>ROI: </a:t>
            </a:r>
            <a:r>
              <a:rPr lang="en-US" sz="900" dirty="0">
                <a:solidFill>
                  <a:srgbClr val="0000FF"/>
                </a:solidFill>
                <a:cs typeface="Roboto Light"/>
              </a:rPr>
              <a:t>X </a:t>
            </a:r>
            <a:r>
              <a:rPr lang="en-US" sz="900" dirty="0">
                <a:cs typeface="Roboto Light"/>
              </a:rPr>
              <a:t>%</a:t>
            </a:r>
          </a:p>
          <a:p>
            <a:pPr>
              <a:lnSpc>
                <a:spcPct val="150000"/>
              </a:lnSpc>
            </a:pPr>
            <a:r>
              <a:rPr lang="en-US" sz="900" dirty="0">
                <a:cs typeface="Roboto Light"/>
              </a:rPr>
              <a:t>Payback: </a:t>
            </a:r>
            <a:r>
              <a:rPr lang="en-US" sz="900" dirty="0">
                <a:solidFill>
                  <a:srgbClr val="0000FF"/>
                </a:solidFill>
                <a:cs typeface="Roboto Light"/>
              </a:rPr>
              <a:t>X.X</a:t>
            </a:r>
            <a:r>
              <a:rPr lang="en-US" sz="900" dirty="0">
                <a:cs typeface="Roboto Light"/>
              </a:rPr>
              <a:t> years</a:t>
            </a:r>
          </a:p>
          <a:p>
            <a:pPr>
              <a:lnSpc>
                <a:spcPct val="150000"/>
              </a:lnSpc>
            </a:pPr>
            <a:r>
              <a:rPr lang="en-US" sz="700" i="1" dirty="0">
                <a:cs typeface="Roboto Light"/>
              </a:rPr>
              <a:t>* to be completed for PRR</a:t>
            </a:r>
          </a:p>
        </p:txBody>
      </p:sp>
      <p:graphicFrame>
        <p:nvGraphicFramePr>
          <p:cNvPr id="20" name="Table 19">
            <a:extLst>
              <a:ext uri="{FF2B5EF4-FFF2-40B4-BE49-F238E27FC236}">
                <a16:creationId xmlns:a16="http://schemas.microsoft.com/office/drawing/2014/main" id="{D1FE72AF-98B5-4FDE-BCEE-0B4E1A2BAA3A}"/>
              </a:ext>
            </a:extLst>
          </p:cNvPr>
          <p:cNvGraphicFramePr>
            <a:graphicFrameLocks noGrp="1"/>
          </p:cNvGraphicFramePr>
          <p:nvPr>
            <p:extLst>
              <p:ext uri="{D42A27DB-BD31-4B8C-83A1-F6EECF244321}">
                <p14:modId xmlns:p14="http://schemas.microsoft.com/office/powerpoint/2010/main" val="1641849270"/>
              </p:ext>
            </p:extLst>
          </p:nvPr>
        </p:nvGraphicFramePr>
        <p:xfrm>
          <a:off x="6172200" y="33991"/>
          <a:ext cx="2926080" cy="562928"/>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966474751"/>
                    </a:ext>
                  </a:extLst>
                </a:gridCol>
                <a:gridCol w="731520">
                  <a:extLst>
                    <a:ext uri="{9D8B030D-6E8A-4147-A177-3AD203B41FA5}">
                      <a16:colId xmlns:a16="http://schemas.microsoft.com/office/drawing/2014/main" val="1916243034"/>
                    </a:ext>
                  </a:extLst>
                </a:gridCol>
                <a:gridCol w="731520">
                  <a:extLst>
                    <a:ext uri="{9D8B030D-6E8A-4147-A177-3AD203B41FA5}">
                      <a16:colId xmlns:a16="http://schemas.microsoft.com/office/drawing/2014/main" val="2830760376"/>
                    </a:ext>
                  </a:extLst>
                </a:gridCol>
                <a:gridCol w="731520">
                  <a:extLst>
                    <a:ext uri="{9D8B030D-6E8A-4147-A177-3AD203B41FA5}">
                      <a16:colId xmlns:a16="http://schemas.microsoft.com/office/drawing/2014/main" val="4188328823"/>
                    </a:ext>
                  </a:extLst>
                </a:gridCol>
              </a:tblGrid>
              <a:tr h="281464">
                <a:tc>
                  <a:txBody>
                    <a:bodyPr/>
                    <a:lstStyle/>
                    <a:p>
                      <a:pPr algn="ctr"/>
                      <a:r>
                        <a:rPr lang="en-US" sz="1200" dirty="0"/>
                        <a:t>NA</a:t>
                      </a:r>
                    </a:p>
                  </a:txBody>
                  <a:tcPr/>
                </a:tc>
                <a:tc>
                  <a:txBody>
                    <a:bodyPr/>
                    <a:lstStyle/>
                    <a:p>
                      <a:pPr algn="ctr"/>
                      <a:r>
                        <a:rPr lang="en-US" sz="1200" dirty="0"/>
                        <a:t>EMEA</a:t>
                      </a:r>
                    </a:p>
                  </a:txBody>
                  <a:tcPr/>
                </a:tc>
                <a:tc>
                  <a:txBody>
                    <a:bodyPr/>
                    <a:lstStyle/>
                    <a:p>
                      <a:pPr algn="ctr"/>
                      <a:r>
                        <a:rPr lang="en-US" sz="1200" dirty="0"/>
                        <a:t>APAC</a:t>
                      </a:r>
                    </a:p>
                  </a:txBody>
                  <a:tcPr/>
                </a:tc>
                <a:tc>
                  <a:txBody>
                    <a:bodyPr/>
                    <a:lstStyle/>
                    <a:p>
                      <a:pPr algn="ctr"/>
                      <a:r>
                        <a:rPr lang="en-US" sz="1200" dirty="0"/>
                        <a:t>LATAM</a:t>
                      </a:r>
                    </a:p>
                  </a:txBody>
                  <a:tcPr/>
                </a:tc>
                <a:extLst>
                  <a:ext uri="{0D108BD9-81ED-4DB2-BD59-A6C34878D82A}">
                    <a16:rowId xmlns:a16="http://schemas.microsoft.com/office/drawing/2014/main" val="236511887"/>
                  </a:ext>
                </a:extLst>
              </a:tr>
              <a:tr h="281464">
                <a:tc>
                  <a:txBody>
                    <a:bodyPr/>
                    <a:lstStyle/>
                    <a:p>
                      <a:pPr algn="ctr"/>
                      <a:r>
                        <a:rPr lang="en-US" sz="1200" dirty="0">
                          <a:solidFill>
                            <a:srgbClr val="0000FF"/>
                          </a:solidFill>
                        </a:rPr>
                        <a:t>Y</a:t>
                      </a:r>
                    </a:p>
                  </a:txBody>
                  <a:tcPr/>
                </a:tc>
                <a:tc>
                  <a:txBody>
                    <a:bodyPr/>
                    <a:lstStyle/>
                    <a:p>
                      <a:pPr algn="ctr"/>
                      <a:r>
                        <a:rPr lang="en-US" sz="1200" dirty="0">
                          <a:solidFill>
                            <a:srgbClr val="0000FF"/>
                          </a:solidFill>
                        </a:rPr>
                        <a:t>Y</a:t>
                      </a:r>
                    </a:p>
                  </a:txBody>
                  <a:tcPr/>
                </a:tc>
                <a:tc>
                  <a:txBody>
                    <a:bodyPr/>
                    <a:lstStyle/>
                    <a:p>
                      <a:pPr marL="0" marR="0" lvl="0" indent="0" algn="ctr" defTabSz="779252" rtl="0" eaLnBrk="1" fontAlgn="auto" latinLnBrk="0" hangingPunct="1">
                        <a:lnSpc>
                          <a:spcPct val="100000"/>
                        </a:lnSpc>
                        <a:spcBef>
                          <a:spcPts val="0"/>
                        </a:spcBef>
                        <a:spcAft>
                          <a:spcPts val="0"/>
                        </a:spcAft>
                        <a:buClrTx/>
                        <a:buSzTx/>
                        <a:buFontTx/>
                        <a:buNone/>
                        <a:tabLst/>
                        <a:defRPr/>
                      </a:pPr>
                      <a:r>
                        <a:rPr lang="en-US" sz="1200" dirty="0">
                          <a:solidFill>
                            <a:srgbClr val="0000FF"/>
                          </a:solidFill>
                        </a:rPr>
                        <a:t>?</a:t>
                      </a:r>
                    </a:p>
                  </a:txBody>
                  <a:tcPr/>
                </a:tc>
                <a:tc>
                  <a:txBody>
                    <a:bodyPr/>
                    <a:lstStyle/>
                    <a:p>
                      <a:pPr algn="ctr"/>
                      <a:r>
                        <a:rPr lang="en-US" sz="1200" dirty="0">
                          <a:solidFill>
                            <a:srgbClr val="0000FF"/>
                          </a:solidFill>
                        </a:rPr>
                        <a:t>Y</a:t>
                      </a:r>
                    </a:p>
                  </a:txBody>
                  <a:tcPr/>
                </a:tc>
                <a:extLst>
                  <a:ext uri="{0D108BD9-81ED-4DB2-BD59-A6C34878D82A}">
                    <a16:rowId xmlns:a16="http://schemas.microsoft.com/office/drawing/2014/main" val="1086144533"/>
                  </a:ext>
                </a:extLst>
              </a:tr>
            </a:tbl>
          </a:graphicData>
        </a:graphic>
      </p:graphicFrame>
      <p:graphicFrame>
        <p:nvGraphicFramePr>
          <p:cNvPr id="21" name="Table 20">
            <a:extLst>
              <a:ext uri="{FF2B5EF4-FFF2-40B4-BE49-F238E27FC236}">
                <a16:creationId xmlns:a16="http://schemas.microsoft.com/office/drawing/2014/main" id="{CC8290FD-E089-4DAC-AF8A-700B6D9C787A}"/>
              </a:ext>
            </a:extLst>
          </p:cNvPr>
          <p:cNvGraphicFramePr>
            <a:graphicFrameLocks noGrp="1"/>
          </p:cNvGraphicFramePr>
          <p:nvPr>
            <p:extLst/>
          </p:nvPr>
        </p:nvGraphicFramePr>
        <p:xfrm>
          <a:off x="4594310" y="3969557"/>
          <a:ext cx="3523037" cy="950992"/>
        </p:xfrm>
        <a:graphic>
          <a:graphicData uri="http://schemas.openxmlformats.org/drawingml/2006/table">
            <a:tbl>
              <a:tblPr firstRow="1" bandRow="1">
                <a:tableStyleId>{5C22544A-7EE6-4342-B048-85BDC9FD1C3A}</a:tableStyleId>
              </a:tblPr>
              <a:tblGrid>
                <a:gridCol w="627437">
                  <a:extLst>
                    <a:ext uri="{9D8B030D-6E8A-4147-A177-3AD203B41FA5}">
                      <a16:colId xmlns:a16="http://schemas.microsoft.com/office/drawing/2014/main" val="522665780"/>
                    </a:ext>
                  </a:extLst>
                </a:gridCol>
                <a:gridCol w="533400">
                  <a:extLst>
                    <a:ext uri="{9D8B030D-6E8A-4147-A177-3AD203B41FA5}">
                      <a16:colId xmlns:a16="http://schemas.microsoft.com/office/drawing/2014/main" val="83983514"/>
                    </a:ext>
                  </a:extLst>
                </a:gridCol>
                <a:gridCol w="533400">
                  <a:extLst>
                    <a:ext uri="{9D8B030D-6E8A-4147-A177-3AD203B41FA5}">
                      <a16:colId xmlns:a16="http://schemas.microsoft.com/office/drawing/2014/main" val="3490865417"/>
                    </a:ext>
                  </a:extLst>
                </a:gridCol>
                <a:gridCol w="457200">
                  <a:extLst>
                    <a:ext uri="{9D8B030D-6E8A-4147-A177-3AD203B41FA5}">
                      <a16:colId xmlns:a16="http://schemas.microsoft.com/office/drawing/2014/main" val="3114560559"/>
                    </a:ext>
                  </a:extLst>
                </a:gridCol>
                <a:gridCol w="457200">
                  <a:extLst>
                    <a:ext uri="{9D8B030D-6E8A-4147-A177-3AD203B41FA5}">
                      <a16:colId xmlns:a16="http://schemas.microsoft.com/office/drawing/2014/main" val="3162213330"/>
                    </a:ext>
                  </a:extLst>
                </a:gridCol>
                <a:gridCol w="457200">
                  <a:extLst>
                    <a:ext uri="{9D8B030D-6E8A-4147-A177-3AD203B41FA5}">
                      <a16:colId xmlns:a16="http://schemas.microsoft.com/office/drawing/2014/main" val="813430812"/>
                    </a:ext>
                  </a:extLst>
                </a:gridCol>
                <a:gridCol w="457200">
                  <a:extLst>
                    <a:ext uri="{9D8B030D-6E8A-4147-A177-3AD203B41FA5}">
                      <a16:colId xmlns:a16="http://schemas.microsoft.com/office/drawing/2014/main" val="1738905285"/>
                    </a:ext>
                  </a:extLst>
                </a:gridCol>
              </a:tblGrid>
              <a:tr h="265192">
                <a:tc>
                  <a:txBody>
                    <a:bodyPr/>
                    <a:lstStyle/>
                    <a:p>
                      <a:r>
                        <a:rPr lang="en-US" sz="900" dirty="0"/>
                        <a:t>KPI</a:t>
                      </a:r>
                    </a:p>
                  </a:txBody>
                  <a:tcPr/>
                </a:tc>
                <a:tc>
                  <a:txBody>
                    <a:bodyPr/>
                    <a:lstStyle/>
                    <a:p>
                      <a:pPr algn="ctr"/>
                      <a:r>
                        <a:rPr lang="en-US" sz="900" dirty="0">
                          <a:solidFill>
                            <a:schemeClr val="bg1"/>
                          </a:solidFill>
                        </a:rPr>
                        <a:t>MRR</a:t>
                      </a:r>
                    </a:p>
                  </a:txBody>
                  <a:tcPr/>
                </a:tc>
                <a:tc>
                  <a:txBody>
                    <a:bodyPr/>
                    <a:lstStyle/>
                    <a:p>
                      <a:pPr algn="ctr"/>
                      <a:r>
                        <a:rPr lang="en-US" sz="900" dirty="0">
                          <a:solidFill>
                            <a:schemeClr val="bg1"/>
                          </a:solidFill>
                        </a:rPr>
                        <a:t>PRR</a:t>
                      </a:r>
                    </a:p>
                  </a:txBody>
                  <a:tcPr/>
                </a:tc>
                <a:tc>
                  <a:txBody>
                    <a:bodyPr/>
                    <a:lstStyle/>
                    <a:p>
                      <a:pPr algn="ctr"/>
                      <a:r>
                        <a:rPr lang="en-US" sz="900" dirty="0">
                          <a:solidFill>
                            <a:schemeClr val="bg1"/>
                          </a:solidFill>
                        </a:rPr>
                        <a:t>DR</a:t>
                      </a:r>
                    </a:p>
                  </a:txBody>
                  <a:tcPr/>
                </a:tc>
                <a:tc>
                  <a:txBody>
                    <a:bodyPr/>
                    <a:lstStyle/>
                    <a:p>
                      <a:pPr algn="ctr"/>
                      <a:r>
                        <a:rPr lang="en-US" sz="900" dirty="0">
                          <a:solidFill>
                            <a:schemeClr val="bg1"/>
                          </a:solidFill>
                        </a:rPr>
                        <a:t>QR</a:t>
                      </a:r>
                    </a:p>
                  </a:txBody>
                  <a:tcPr/>
                </a:tc>
                <a:tc>
                  <a:txBody>
                    <a:bodyPr/>
                    <a:lstStyle/>
                    <a:p>
                      <a:pPr algn="ctr"/>
                      <a:r>
                        <a:rPr lang="en-US" sz="900" dirty="0">
                          <a:solidFill>
                            <a:schemeClr val="bg1"/>
                          </a:solidFill>
                        </a:rPr>
                        <a:t>PR2</a:t>
                      </a:r>
                    </a:p>
                  </a:txBody>
                  <a:tcPr/>
                </a:tc>
                <a:tc>
                  <a:txBody>
                    <a:bodyPr/>
                    <a:lstStyle/>
                    <a:p>
                      <a:pPr algn="ctr"/>
                      <a:r>
                        <a:rPr lang="en-US" sz="900" dirty="0">
                          <a:solidFill>
                            <a:schemeClr val="bg1"/>
                          </a:solidFill>
                        </a:rPr>
                        <a:t>MLR</a:t>
                      </a:r>
                    </a:p>
                  </a:txBody>
                  <a:tcPr/>
                </a:tc>
                <a:extLst>
                  <a:ext uri="{0D108BD9-81ED-4DB2-BD59-A6C34878D82A}">
                    <a16:rowId xmlns:a16="http://schemas.microsoft.com/office/drawing/2014/main" val="2843306496"/>
                  </a:ext>
                </a:extLst>
              </a:tr>
              <a:tr h="192008">
                <a:tc>
                  <a:txBody>
                    <a:bodyPr/>
                    <a:lstStyle/>
                    <a:p>
                      <a:r>
                        <a:rPr lang="en-US" sz="900" dirty="0"/>
                        <a:t>GM%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41834025"/>
                  </a:ext>
                </a:extLst>
              </a:tr>
              <a:tr h="192008">
                <a:tc>
                  <a:txBody>
                    <a:bodyPr/>
                    <a:lstStyle/>
                    <a:p>
                      <a:r>
                        <a:rPr lang="en-US" sz="900" dirty="0"/>
                        <a:t>Payback</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3301893748"/>
                  </a:ext>
                </a:extLst>
              </a:tr>
              <a:tr h="162515">
                <a:tc>
                  <a:txBody>
                    <a:bodyPr/>
                    <a:lstStyle/>
                    <a:p>
                      <a:r>
                        <a:rPr lang="en-US" sz="900" dirty="0"/>
                        <a:t>TTM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360777477"/>
                  </a:ext>
                </a:extLst>
              </a:tr>
            </a:tbl>
          </a:graphicData>
        </a:graphic>
      </p:graphicFrame>
      <p:sp>
        <p:nvSpPr>
          <p:cNvPr id="22" name="TextBox 21">
            <a:extLst>
              <a:ext uri="{FF2B5EF4-FFF2-40B4-BE49-F238E27FC236}">
                <a16:creationId xmlns:a16="http://schemas.microsoft.com/office/drawing/2014/main" id="{FEDB2819-C6DD-43BC-8A71-38B10C9FB00F}"/>
              </a:ext>
            </a:extLst>
          </p:cNvPr>
          <p:cNvSpPr txBox="1"/>
          <p:nvPr/>
        </p:nvSpPr>
        <p:spPr>
          <a:xfrm>
            <a:off x="7833360" y="4923228"/>
            <a:ext cx="1097280" cy="163122"/>
          </a:xfrm>
          <a:prstGeom prst="rect">
            <a:avLst/>
          </a:prstGeom>
          <a:noFill/>
          <a:ln>
            <a:solidFill>
              <a:schemeClr val="tx1"/>
            </a:solidFill>
          </a:ln>
        </p:spPr>
        <p:txBody>
          <a:bodyPr wrap="square" lIns="91410" tIns="27432" rIns="91410" bIns="27432" rtlCol="0">
            <a:spAutoFit/>
          </a:bodyPr>
          <a:lstStyle/>
          <a:p>
            <a:pPr algn="ctr"/>
            <a:r>
              <a:rPr lang="en-US" sz="700" dirty="0">
                <a:cs typeface="Roboto Light"/>
              </a:rPr>
              <a:t>Form: QLP5.29B Rev -</a:t>
            </a:r>
          </a:p>
        </p:txBody>
      </p:sp>
      <p:sp>
        <p:nvSpPr>
          <p:cNvPr id="16" name="TextBox 15">
            <a:extLst>
              <a:ext uri="{FF2B5EF4-FFF2-40B4-BE49-F238E27FC236}">
                <a16:creationId xmlns:a16="http://schemas.microsoft.com/office/drawing/2014/main" id="{2F37A9E9-2792-436E-BEBE-319B4ED9288A}"/>
              </a:ext>
            </a:extLst>
          </p:cNvPr>
          <p:cNvSpPr txBox="1"/>
          <p:nvPr/>
        </p:nvSpPr>
        <p:spPr>
          <a:xfrm>
            <a:off x="228600" y="2014350"/>
            <a:ext cx="4419600" cy="1815847"/>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Market Drivers:</a:t>
            </a:r>
          </a:p>
          <a:p>
            <a:pPr marL="171446" indent="-171446" defTabSz="779054">
              <a:spcAft>
                <a:spcPts val="1200"/>
              </a:spcAft>
              <a:buBlip>
                <a:blip r:embed="rId3"/>
              </a:buBlip>
            </a:pPr>
            <a:r>
              <a:rPr lang="en-US" sz="1200" dirty="0">
                <a:solidFill>
                  <a:srgbClr val="2C2C2C"/>
                </a:solidFill>
                <a:latin typeface="Arial"/>
              </a:rPr>
              <a:t>Target Market:</a:t>
            </a:r>
            <a:r>
              <a:rPr lang="en-US" sz="1200" dirty="0">
                <a:solidFill>
                  <a:srgbClr val="2C2C2C"/>
                </a:solidFill>
              </a:rPr>
              <a:t> Petroleum, National Accounts, Retail, Banking</a:t>
            </a:r>
            <a:endParaRPr lang="en-US" sz="1200" dirty="0">
              <a:solidFill>
                <a:srgbClr val="2C2C2C"/>
              </a:solidFill>
              <a:latin typeface="Arial"/>
            </a:endParaRPr>
          </a:p>
          <a:p>
            <a:pPr marL="171446" indent="-171446" defTabSz="779054">
              <a:spcAft>
                <a:spcPts val="1200"/>
              </a:spcAft>
              <a:buBlip>
                <a:blip r:embed="rId3"/>
              </a:buBlip>
            </a:pPr>
            <a:r>
              <a:rPr lang="en-US" sz="1200" dirty="0">
                <a:solidFill>
                  <a:srgbClr val="2C2C2C"/>
                </a:solidFill>
                <a:latin typeface="Arial"/>
              </a:rPr>
              <a:t>Target Application</a:t>
            </a:r>
            <a:r>
              <a:rPr lang="en-US" sz="1200" dirty="0">
                <a:solidFill>
                  <a:srgbClr val="2C2C2C"/>
                </a:solidFill>
              </a:rPr>
              <a:t>: Petroleum Canopy, Entryways</a:t>
            </a:r>
          </a:p>
          <a:p>
            <a:pPr marL="171446" indent="-171446" defTabSz="779054">
              <a:spcAft>
                <a:spcPts val="1200"/>
              </a:spcAft>
              <a:buBlip>
                <a:blip r:embed="rId3"/>
              </a:buBlip>
            </a:pPr>
            <a:r>
              <a:rPr lang="en-US" sz="1200" dirty="0">
                <a:solidFill>
                  <a:srgbClr val="2C2C2C"/>
                </a:solidFill>
                <a:latin typeface="Arial"/>
              </a:rPr>
              <a:t>Sales Channel Focus</a:t>
            </a:r>
            <a:r>
              <a:rPr lang="en-US" sz="1200" dirty="0">
                <a:solidFill>
                  <a:srgbClr val="2C2C2C"/>
                </a:solidFill>
              </a:rPr>
              <a:t>: Petroleum</a:t>
            </a:r>
          </a:p>
          <a:p>
            <a:pPr marL="171446" indent="-171446" defTabSz="779054">
              <a:spcAft>
                <a:spcPts val="1200"/>
              </a:spcAft>
              <a:buBlip>
                <a:blip r:embed="rId3"/>
              </a:buBlip>
            </a:pPr>
            <a:endParaRPr lang="en-US" sz="1200" dirty="0">
              <a:solidFill>
                <a:srgbClr val="2C2C2C"/>
              </a:solidFill>
              <a:latin typeface="Arial"/>
            </a:endParaRPr>
          </a:p>
        </p:txBody>
      </p:sp>
      <p:pic>
        <p:nvPicPr>
          <p:cNvPr id="24" name="Picture 23">
            <a:extLst>
              <a:ext uri="{FF2B5EF4-FFF2-40B4-BE49-F238E27FC236}">
                <a16:creationId xmlns:a16="http://schemas.microsoft.com/office/drawing/2014/main" id="{C8A18ECC-BF18-4B72-BE07-2F9B0AC8FB7A}"/>
              </a:ext>
            </a:extLst>
          </p:cNvPr>
          <p:cNvPicPr>
            <a:picLocks noChangeAspect="1"/>
          </p:cNvPicPr>
          <p:nvPr/>
        </p:nvPicPr>
        <p:blipFill rotWithShape="1">
          <a:blip r:embed="rId4"/>
          <a:srcRect l="33333" t="50575" r="18333" b="15758"/>
          <a:stretch/>
        </p:blipFill>
        <p:spPr>
          <a:xfrm>
            <a:off x="107543" y="1141971"/>
            <a:ext cx="2155660" cy="733019"/>
          </a:xfrm>
          <a:prstGeom prst="rect">
            <a:avLst/>
          </a:prstGeom>
        </p:spPr>
      </p:pic>
      <p:pic>
        <p:nvPicPr>
          <p:cNvPr id="27" name="Picture 26">
            <a:extLst>
              <a:ext uri="{FF2B5EF4-FFF2-40B4-BE49-F238E27FC236}">
                <a16:creationId xmlns:a16="http://schemas.microsoft.com/office/drawing/2014/main" id="{E7D28B00-161A-4053-B144-89C90AC369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018" t="40025" r="3054"/>
          <a:stretch/>
        </p:blipFill>
        <p:spPr>
          <a:xfrm>
            <a:off x="2276654" y="1141971"/>
            <a:ext cx="2129975" cy="842974"/>
          </a:xfrm>
          <a:prstGeom prst="rect">
            <a:avLst/>
          </a:prstGeom>
        </p:spPr>
      </p:pic>
    </p:spTree>
    <p:extLst>
      <p:ext uri="{BB962C8B-B14F-4D97-AF65-F5344CB8AC3E}">
        <p14:creationId xmlns:p14="http://schemas.microsoft.com/office/powerpoint/2010/main" val="37515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Competitive Landscape</a:t>
            </a:r>
          </a:p>
        </p:txBody>
      </p:sp>
    </p:spTree>
    <p:extLst>
      <p:ext uri="{BB962C8B-B14F-4D97-AF65-F5344CB8AC3E}">
        <p14:creationId xmlns:p14="http://schemas.microsoft.com/office/powerpoint/2010/main" val="126000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Cree Lighting Canopy SWOT Analysis</a:t>
            </a:r>
            <a:endParaRPr lang="en-US" sz="2400" i="1" dirty="0">
              <a:solidFill>
                <a:srgbClr val="FF0000"/>
              </a:solidFill>
            </a:endParaRPr>
          </a:p>
        </p:txBody>
      </p:sp>
      <p:sp>
        <p:nvSpPr>
          <p:cNvPr id="5" name="TextBox 4">
            <a:extLst>
              <a:ext uri="{FF2B5EF4-FFF2-40B4-BE49-F238E27FC236}">
                <a16:creationId xmlns:a16="http://schemas.microsoft.com/office/drawing/2014/main" id="{D1DFC626-0210-413B-BBA3-08A707265644}"/>
              </a:ext>
            </a:extLst>
          </p:cNvPr>
          <p:cNvSpPr txBox="1"/>
          <p:nvPr/>
        </p:nvSpPr>
        <p:spPr>
          <a:xfrm>
            <a:off x="617033" y="626926"/>
            <a:ext cx="902751" cy="276965"/>
          </a:xfrm>
          <a:prstGeom prst="rect">
            <a:avLst/>
          </a:prstGeom>
          <a:noFill/>
        </p:spPr>
        <p:txBody>
          <a:bodyPr wrap="none" lIns="91410" tIns="45703" rIns="91410" bIns="45703" rtlCol="0">
            <a:spAutoFit/>
          </a:bodyPr>
          <a:lstStyle/>
          <a:p>
            <a:r>
              <a:rPr lang="en-US" sz="1200" b="1" u="sng" dirty="0">
                <a:cs typeface="Roboto Light"/>
              </a:rPr>
              <a:t>Strengths</a:t>
            </a:r>
          </a:p>
        </p:txBody>
      </p:sp>
      <p:sp>
        <p:nvSpPr>
          <p:cNvPr id="6" name="TextBox 5">
            <a:extLst>
              <a:ext uri="{FF2B5EF4-FFF2-40B4-BE49-F238E27FC236}">
                <a16:creationId xmlns:a16="http://schemas.microsoft.com/office/drawing/2014/main" id="{30574764-3DDB-4EEF-96D1-26DCDF90D3AA}"/>
              </a:ext>
            </a:extLst>
          </p:cNvPr>
          <p:cNvSpPr txBox="1"/>
          <p:nvPr/>
        </p:nvSpPr>
        <p:spPr>
          <a:xfrm>
            <a:off x="4419064" y="626926"/>
            <a:ext cx="1101972" cy="276965"/>
          </a:xfrm>
          <a:prstGeom prst="rect">
            <a:avLst/>
          </a:prstGeom>
          <a:noFill/>
        </p:spPr>
        <p:txBody>
          <a:bodyPr wrap="none" lIns="91410" tIns="45703" rIns="91410" bIns="45703" rtlCol="0">
            <a:spAutoFit/>
          </a:bodyPr>
          <a:lstStyle/>
          <a:p>
            <a:r>
              <a:rPr lang="en-US" sz="1200" b="1" u="sng" dirty="0">
                <a:cs typeface="Roboto Light"/>
              </a:rPr>
              <a:t>Weaknesses</a:t>
            </a:r>
          </a:p>
        </p:txBody>
      </p:sp>
      <p:sp>
        <p:nvSpPr>
          <p:cNvPr id="7" name="TextBox 6">
            <a:extLst>
              <a:ext uri="{FF2B5EF4-FFF2-40B4-BE49-F238E27FC236}">
                <a16:creationId xmlns:a16="http://schemas.microsoft.com/office/drawing/2014/main" id="{F2319C94-820F-4DA9-BBC2-BC4AFB611679}"/>
              </a:ext>
            </a:extLst>
          </p:cNvPr>
          <p:cNvSpPr txBox="1"/>
          <p:nvPr/>
        </p:nvSpPr>
        <p:spPr>
          <a:xfrm>
            <a:off x="617033" y="2622995"/>
            <a:ext cx="1196101" cy="276965"/>
          </a:xfrm>
          <a:prstGeom prst="rect">
            <a:avLst/>
          </a:prstGeom>
          <a:noFill/>
        </p:spPr>
        <p:txBody>
          <a:bodyPr wrap="none" lIns="91410" tIns="45703" rIns="91410" bIns="45703" rtlCol="0">
            <a:spAutoFit/>
          </a:bodyPr>
          <a:lstStyle/>
          <a:p>
            <a:r>
              <a:rPr lang="en-US" sz="1200" b="1" u="sng" dirty="0">
                <a:cs typeface="Roboto Light"/>
              </a:rPr>
              <a:t>Opportunities</a:t>
            </a:r>
          </a:p>
        </p:txBody>
      </p:sp>
      <p:sp>
        <p:nvSpPr>
          <p:cNvPr id="8" name="TextBox 7">
            <a:extLst>
              <a:ext uri="{FF2B5EF4-FFF2-40B4-BE49-F238E27FC236}">
                <a16:creationId xmlns:a16="http://schemas.microsoft.com/office/drawing/2014/main" id="{19C860C1-0501-414A-9CF5-CEC4D82B7E08}"/>
              </a:ext>
            </a:extLst>
          </p:cNvPr>
          <p:cNvSpPr txBox="1"/>
          <p:nvPr/>
        </p:nvSpPr>
        <p:spPr>
          <a:xfrm>
            <a:off x="4419064" y="2622995"/>
            <a:ext cx="739244" cy="276965"/>
          </a:xfrm>
          <a:prstGeom prst="rect">
            <a:avLst/>
          </a:prstGeom>
          <a:noFill/>
        </p:spPr>
        <p:txBody>
          <a:bodyPr wrap="none" lIns="91410" tIns="45703" rIns="91410" bIns="45703" rtlCol="0">
            <a:spAutoFit/>
          </a:bodyPr>
          <a:lstStyle/>
          <a:p>
            <a:r>
              <a:rPr lang="en-US" sz="1200" b="1" u="sng" dirty="0">
                <a:cs typeface="Roboto Light"/>
              </a:rPr>
              <a:t>Threats</a:t>
            </a:r>
          </a:p>
        </p:txBody>
      </p:sp>
      <p:graphicFrame>
        <p:nvGraphicFramePr>
          <p:cNvPr id="4" name="Table 3">
            <a:extLst>
              <a:ext uri="{FF2B5EF4-FFF2-40B4-BE49-F238E27FC236}">
                <a16:creationId xmlns:a16="http://schemas.microsoft.com/office/drawing/2014/main" id="{C50EA3A9-C704-4834-AD9A-1B46CC350ADA}"/>
              </a:ext>
            </a:extLst>
          </p:cNvPr>
          <p:cNvGraphicFramePr>
            <a:graphicFrameLocks noGrp="1"/>
          </p:cNvGraphicFramePr>
          <p:nvPr>
            <p:extLst/>
          </p:nvPr>
        </p:nvGraphicFramePr>
        <p:xfrm>
          <a:off x="661638" y="671532"/>
          <a:ext cx="7612568" cy="4007748"/>
        </p:xfrm>
        <a:graphic>
          <a:graphicData uri="http://schemas.openxmlformats.org/drawingml/2006/table">
            <a:tbl>
              <a:tblPr firstRow="1" bandRow="1">
                <a:tableStyleId>{5C22544A-7EE6-4342-B048-85BDC9FD1C3A}</a:tableStyleId>
              </a:tblPr>
              <a:tblGrid>
                <a:gridCol w="3806284">
                  <a:extLst>
                    <a:ext uri="{9D8B030D-6E8A-4147-A177-3AD203B41FA5}">
                      <a16:colId xmlns:a16="http://schemas.microsoft.com/office/drawing/2014/main" val="1981802303"/>
                    </a:ext>
                  </a:extLst>
                </a:gridCol>
                <a:gridCol w="3806284">
                  <a:extLst>
                    <a:ext uri="{9D8B030D-6E8A-4147-A177-3AD203B41FA5}">
                      <a16:colId xmlns:a16="http://schemas.microsoft.com/office/drawing/2014/main" val="4233216856"/>
                    </a:ext>
                  </a:extLst>
                </a:gridCol>
              </a:tblGrid>
              <a:tr h="1996068">
                <a:tc>
                  <a:txBody>
                    <a:bodyPr/>
                    <a:lstStyle/>
                    <a:p>
                      <a:endParaRPr lang="en-US" sz="1400" dirty="0">
                        <a:solidFill>
                          <a:schemeClr val="tx1"/>
                        </a:solidFill>
                      </a:endParaRPr>
                    </a:p>
                    <a:p>
                      <a:pPr marL="171450" indent="-171450">
                        <a:buFont typeface="Arial" panose="020B0604020202020204" pitchFamily="34" charset="0"/>
                        <a:buChar char="•"/>
                      </a:pPr>
                      <a:r>
                        <a:rPr lang="en-US" sz="1400" b="0" dirty="0">
                          <a:solidFill>
                            <a:schemeClr val="tx1"/>
                          </a:solidFill>
                        </a:rPr>
                        <a:t>Strong market position</a:t>
                      </a:r>
                    </a:p>
                    <a:p>
                      <a:pPr marL="171450" indent="-171450">
                        <a:buFont typeface="Arial" panose="020B0604020202020204" pitchFamily="34" charset="0"/>
                        <a:buChar char="•"/>
                      </a:pPr>
                      <a:r>
                        <a:rPr lang="en-US" sz="1400" b="0" dirty="0">
                          <a:solidFill>
                            <a:schemeClr val="tx1"/>
                          </a:solidFill>
                        </a:rPr>
                        <a:t>Brand strength and performance of CPY250</a:t>
                      </a:r>
                    </a:p>
                    <a:p>
                      <a:pPr marL="171450" indent="-171450">
                        <a:buFont typeface="Arial" panose="020B0604020202020204" pitchFamily="34" charset="0"/>
                        <a:buChar char="•"/>
                      </a:pPr>
                      <a:r>
                        <a:rPr lang="en-US" sz="1400" b="0" dirty="0">
                          <a:solidFill>
                            <a:schemeClr val="tx1"/>
                          </a:solidFill>
                        </a:rPr>
                        <a:t>Agent relationships</a:t>
                      </a:r>
                    </a:p>
                    <a:p>
                      <a:pPr marL="171450" indent="-171450">
                        <a:buFont typeface="Arial" panose="020B0604020202020204" pitchFamily="34" charset="0"/>
                        <a:buChar char="•"/>
                      </a:pPr>
                      <a:r>
                        <a:rPr lang="en-US" sz="1400" b="0" dirty="0">
                          <a:solidFill>
                            <a:schemeClr val="tx1"/>
                          </a:solidFill>
                        </a:rPr>
                        <a:t>Direct relationships with the major Petroleum companies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endParaRPr>
                    </a:p>
                    <a:p>
                      <a:pPr marL="171450" indent="-171450">
                        <a:buFont typeface="Arial" panose="020B0604020202020204" pitchFamily="34" charset="0"/>
                        <a:buChar char="•"/>
                      </a:pPr>
                      <a:r>
                        <a:rPr lang="en-US" sz="1400" b="0" dirty="0">
                          <a:solidFill>
                            <a:schemeClr val="tx1"/>
                          </a:solidFill>
                        </a:rPr>
                        <a:t>Speed to market</a:t>
                      </a:r>
                    </a:p>
                    <a:p>
                      <a:pPr marL="171450" indent="-171450">
                        <a:buFont typeface="Arial" panose="020B0604020202020204" pitchFamily="34" charset="0"/>
                        <a:buChar char="•"/>
                      </a:pPr>
                      <a:r>
                        <a:rPr lang="en-US" sz="1400" b="0" dirty="0">
                          <a:solidFill>
                            <a:schemeClr val="tx1"/>
                          </a:solidFill>
                        </a:rPr>
                        <a:t>Adaptability</a:t>
                      </a:r>
                    </a:p>
                    <a:p>
                      <a:pPr marL="171450" indent="-171450">
                        <a:buFont typeface="Arial" panose="020B0604020202020204" pitchFamily="34" charset="0"/>
                        <a:buChar char="•"/>
                      </a:pPr>
                      <a:r>
                        <a:rPr lang="en-US" sz="1400" b="0" dirty="0">
                          <a:solidFill>
                            <a:schemeClr val="tx1"/>
                          </a:solidFill>
                        </a:rPr>
                        <a:t>Support of field failures</a:t>
                      </a:r>
                    </a:p>
                    <a:p>
                      <a:pPr marL="171450" indent="-171450">
                        <a:buFont typeface="Arial" panose="020B0604020202020204" pitchFamily="34" charset="0"/>
                        <a:buChar char="•"/>
                      </a:pPr>
                      <a:r>
                        <a:rPr lang="en-US" sz="1400" b="0" dirty="0">
                          <a:solidFill>
                            <a:schemeClr val="tx1"/>
                          </a:solidFill>
                        </a:rPr>
                        <a:t>Green-shifted LEDs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7812799"/>
                  </a:ext>
                </a:extLst>
              </a:tr>
              <a:tr h="1996068">
                <a:tc>
                  <a:txBody>
                    <a:bodyPr/>
                    <a:lstStyle/>
                    <a:p>
                      <a:endParaRPr lang="en-US" sz="1400" dirty="0">
                        <a:solidFill>
                          <a:schemeClr val="tx1"/>
                        </a:solidFill>
                      </a:endParaRPr>
                    </a:p>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Extensive VOC is calling for a fresh new look for the Cree Lighting Canopy family</a:t>
                      </a:r>
                    </a:p>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New “best-in-class” product with spec-lock features</a:t>
                      </a:r>
                    </a:p>
                    <a:p>
                      <a:pPr marL="171450" indent="-171450">
                        <a:buFont typeface="Arial" panose="020B0604020202020204" pitchFamily="34" charset="0"/>
                        <a:buChar char="•"/>
                      </a:pPr>
                      <a:r>
                        <a:rPr lang="en-US" sz="1400" dirty="0">
                          <a:solidFill>
                            <a:schemeClr val="tx1"/>
                          </a:solidFill>
                        </a:rPr>
                        <a:t>Building in way to add controls/sensing with value for upsell if the market starts to demand it</a:t>
                      </a:r>
                    </a:p>
                    <a:p>
                      <a:pPr marL="171450" indent="-171450">
                        <a:buFont typeface="Arial" panose="020B0604020202020204" pitchFamily="34" charset="0"/>
                        <a:buChar char="•"/>
                      </a:pP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endParaRPr>
                    </a:p>
                    <a:p>
                      <a:pPr marL="171450" indent="-171450">
                        <a:buFont typeface="Arial" panose="020B0604020202020204" pitchFamily="34" charset="0"/>
                        <a:buChar char="•"/>
                      </a:pPr>
                      <a:r>
                        <a:rPr lang="en-US" sz="1400" dirty="0">
                          <a:solidFill>
                            <a:schemeClr val="tx1"/>
                          </a:solidFill>
                        </a:rPr>
                        <a:t>Petroleum market is roughly 70% converted to LED already</a:t>
                      </a:r>
                    </a:p>
                    <a:p>
                      <a:pPr marL="171450" indent="-171450">
                        <a:buFont typeface="Arial" panose="020B0604020202020204" pitchFamily="34" charset="0"/>
                        <a:buChar char="•"/>
                      </a:pPr>
                      <a:r>
                        <a:rPr lang="en-US" sz="1400" dirty="0">
                          <a:solidFill>
                            <a:schemeClr val="tx1"/>
                          </a:solidFill>
                        </a:rPr>
                        <a:t>Several main players with strong products</a:t>
                      </a:r>
                    </a:p>
                    <a:p>
                      <a:pPr marL="561076" lvl="1" indent="-171450">
                        <a:buFont typeface="Arial" panose="020B0604020202020204" pitchFamily="34" charset="0"/>
                        <a:buChar char="•"/>
                      </a:pPr>
                      <a:r>
                        <a:rPr lang="en-US" sz="1400" dirty="0">
                          <a:solidFill>
                            <a:schemeClr val="tx1"/>
                          </a:solidFill>
                        </a:rPr>
                        <a:t>Hearing more of Sloan in the market</a:t>
                      </a:r>
                    </a:p>
                    <a:p>
                      <a:pPr marL="171450" indent="-171450">
                        <a:buFont typeface="Arial" panose="020B0604020202020204" pitchFamily="34" charset="0"/>
                        <a:buChar char="•"/>
                      </a:pPr>
                      <a:r>
                        <a:rPr lang="en-US" sz="1400" dirty="0">
                          <a:solidFill>
                            <a:schemeClr val="tx1"/>
                          </a:solidFill>
                        </a:rPr>
                        <a:t>Cheap Chinese products are becoming more common and are improving performance</a:t>
                      </a:r>
                    </a:p>
                    <a:p>
                      <a:pPr marL="171450" indent="-171450">
                        <a:buFont typeface="Arial" panose="020B0604020202020204" pitchFamily="34" charset="0"/>
                        <a:buChar char="•"/>
                      </a:pPr>
                      <a:r>
                        <a:rPr lang="en-US" sz="1400" dirty="0">
                          <a:solidFill>
                            <a:schemeClr val="tx1"/>
                          </a:solidFill>
                        </a:rPr>
                        <a:t>IP infringing knock-offs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914270"/>
                  </a:ext>
                </a:extLst>
              </a:tr>
            </a:tbl>
          </a:graphicData>
        </a:graphic>
      </p:graphicFrame>
    </p:spTree>
    <p:extLst>
      <p:ext uri="{BB962C8B-B14F-4D97-AF65-F5344CB8AC3E}">
        <p14:creationId xmlns:p14="http://schemas.microsoft.com/office/powerpoint/2010/main" val="35025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Competitive Product Attributes</a:t>
            </a:r>
            <a:endParaRPr lang="en-US" sz="2400" i="1" dirty="0"/>
          </a:p>
        </p:txBody>
      </p:sp>
      <p:graphicFrame>
        <p:nvGraphicFramePr>
          <p:cNvPr id="2" name="Table 1">
            <a:extLst>
              <a:ext uri="{FF2B5EF4-FFF2-40B4-BE49-F238E27FC236}">
                <a16:creationId xmlns:a16="http://schemas.microsoft.com/office/drawing/2014/main" id="{79C75EEC-574D-40AF-A1FE-54F0D05694BE}"/>
              </a:ext>
            </a:extLst>
          </p:cNvPr>
          <p:cNvGraphicFramePr>
            <a:graphicFrameLocks noGrp="1"/>
          </p:cNvGraphicFramePr>
          <p:nvPr>
            <p:extLst>
              <p:ext uri="{D42A27DB-BD31-4B8C-83A1-F6EECF244321}">
                <p14:modId xmlns:p14="http://schemas.microsoft.com/office/powerpoint/2010/main" val="1478991557"/>
              </p:ext>
            </p:extLst>
          </p:nvPr>
        </p:nvGraphicFramePr>
        <p:xfrm>
          <a:off x="449825" y="584108"/>
          <a:ext cx="4770108" cy="4022158"/>
        </p:xfrm>
        <a:graphic>
          <a:graphicData uri="http://schemas.openxmlformats.org/drawingml/2006/table">
            <a:tbl>
              <a:tblPr firstRow="1" bandRow="1">
                <a:tableStyleId>{5C22544A-7EE6-4342-B048-85BDC9FD1C3A}</a:tableStyleId>
              </a:tblPr>
              <a:tblGrid>
                <a:gridCol w="1314068">
                  <a:extLst>
                    <a:ext uri="{9D8B030D-6E8A-4147-A177-3AD203B41FA5}">
                      <a16:colId xmlns:a16="http://schemas.microsoft.com/office/drawing/2014/main" val="3261019308"/>
                    </a:ext>
                  </a:extLst>
                </a:gridCol>
                <a:gridCol w="1728020">
                  <a:extLst>
                    <a:ext uri="{9D8B030D-6E8A-4147-A177-3AD203B41FA5}">
                      <a16:colId xmlns:a16="http://schemas.microsoft.com/office/drawing/2014/main" val="4141030736"/>
                    </a:ext>
                  </a:extLst>
                </a:gridCol>
                <a:gridCol w="1728020">
                  <a:extLst>
                    <a:ext uri="{9D8B030D-6E8A-4147-A177-3AD203B41FA5}">
                      <a16:colId xmlns:a16="http://schemas.microsoft.com/office/drawing/2014/main" val="3576486722"/>
                    </a:ext>
                  </a:extLst>
                </a:gridCol>
              </a:tblGrid>
              <a:tr h="421788">
                <a:tc>
                  <a:txBody>
                    <a:bodyPr/>
                    <a:lstStyle/>
                    <a:p>
                      <a:pPr algn="ctr"/>
                      <a:r>
                        <a:rPr lang="en-US" dirty="0">
                          <a:solidFill>
                            <a:schemeClr val="tx1"/>
                          </a:solidFill>
                        </a:rPr>
                        <a:t>Product 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r>
                        <a:rPr lang="en-US" dirty="0">
                          <a:solidFill>
                            <a:schemeClr val="tx1"/>
                          </a:solidFill>
                        </a:rPr>
                        <a:t>CPY250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a:solidFill>
                            <a:schemeClr val="tx1"/>
                          </a:solidFill>
                        </a:rPr>
                        <a:t>Vertex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75483794"/>
                  </a:ext>
                </a:extLst>
              </a:tr>
              <a:tr h="577918">
                <a:tc>
                  <a:txBody>
                    <a:bodyPr/>
                    <a:lstStyle/>
                    <a:p>
                      <a:pPr algn="ctr"/>
                      <a:r>
                        <a:rPr lang="en-US" sz="1200" dirty="0"/>
                        <a:t>Efficacy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4,400 – 19,600 Lumens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31-145 Watts</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p>
                      <a:pPr marL="171450" indent="-171450" algn="l">
                        <a:buFont typeface="Arial" panose="020B0604020202020204" pitchFamily="34" charset="0"/>
                        <a:buChar char="•"/>
                      </a:pPr>
                      <a:r>
                        <a:rPr lang="en-US" sz="800" kern="1200" dirty="0">
                          <a:solidFill>
                            <a:schemeClr val="dk1"/>
                          </a:solidFill>
                          <a:latin typeface="+mn-lt"/>
                          <a:ea typeface="+mn-ea"/>
                          <a:cs typeface="+mn-cs"/>
                        </a:rPr>
                        <a:t>13L = 129LPW</a:t>
                      </a:r>
                    </a:p>
                    <a:p>
                      <a:pPr marL="171450" indent="-171450" algn="l">
                        <a:buFont typeface="Arial" panose="020B0604020202020204" pitchFamily="34" charset="0"/>
                        <a:buChar char="•"/>
                      </a:pPr>
                      <a:r>
                        <a:rPr lang="en-US" sz="800" kern="1200" dirty="0">
                          <a:solidFill>
                            <a:schemeClr val="dk1"/>
                          </a:solidFill>
                          <a:latin typeface="+mn-lt"/>
                          <a:ea typeface="+mn-ea"/>
                          <a:cs typeface="+mn-cs"/>
                        </a:rPr>
                        <a:t>13L = 146LPW H.E.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10218 – 22652 Lumens</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66 – 153 Watts</a:t>
                      </a:r>
                    </a:p>
                    <a:p>
                      <a:pPr marL="171450" indent="-171450" algn="l">
                        <a:buFont typeface="Arial" panose="020B0604020202020204" pitchFamily="34" charset="0"/>
                        <a:buChar char="•"/>
                      </a:pPr>
                      <a:r>
                        <a:rPr lang="en-US" sz="800" kern="1200" dirty="0">
                          <a:solidFill>
                            <a:schemeClr val="dk1"/>
                          </a:solidFill>
                          <a:latin typeface="+mn-lt"/>
                          <a:ea typeface="+mn-ea"/>
                          <a:cs typeface="+mn-cs"/>
                        </a:rPr>
                        <a:t>150 LPW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937940"/>
                  </a:ext>
                </a:extLst>
              </a:tr>
              <a:tr h="577918">
                <a:tc>
                  <a:txBody>
                    <a:bodyPr/>
                    <a:lstStyle/>
                    <a:p>
                      <a:pPr algn="ctr"/>
                      <a:r>
                        <a:rPr lang="en-US" sz="1200" dirty="0"/>
                        <a:t>Optics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Symmetric</a:t>
                      </a:r>
                    </a:p>
                    <a:p>
                      <a:pPr marL="171450" indent="-171450" algn="l">
                        <a:buFont typeface="Arial" panose="020B0604020202020204" pitchFamily="34" charset="0"/>
                        <a:buChar char="•"/>
                      </a:pPr>
                      <a:r>
                        <a:rPr lang="en-US" sz="800" kern="1200" dirty="0">
                          <a:solidFill>
                            <a:schemeClr val="dk1"/>
                          </a:solidFill>
                          <a:latin typeface="+mn-lt"/>
                          <a:ea typeface="+mn-ea"/>
                          <a:cs typeface="+mn-cs"/>
                        </a:rPr>
                        <a:t>Flat lens, drop lens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Sparkle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Symmetric</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Combo Forward</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Silicone lens</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2754582"/>
                  </a:ext>
                </a:extLst>
              </a:tr>
              <a:tr h="577918">
                <a:tc>
                  <a:txBody>
                    <a:bodyPr/>
                    <a:lstStyle/>
                    <a:p>
                      <a:pPr algn="ctr"/>
                      <a:r>
                        <a:rPr lang="en-US" sz="1200" dirty="0"/>
                        <a:t>Optionality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0-10V dim, PML</a:t>
                      </a:r>
                    </a:p>
                    <a:p>
                      <a:pPr marL="171450" indent="-171450" algn="l">
                        <a:buFont typeface="Arial" panose="020B0604020202020204" pitchFamily="34" charset="0"/>
                        <a:buChar char="•"/>
                      </a:pPr>
                      <a:r>
                        <a:rPr lang="en-US" sz="800" kern="1200" dirty="0">
                          <a:solidFill>
                            <a:schemeClr val="dk1"/>
                          </a:solidFill>
                          <a:latin typeface="+mn-lt"/>
                          <a:ea typeface="+mn-ea"/>
                          <a:cs typeface="+mn-cs"/>
                        </a:rPr>
                        <a:t>90 CRI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0-10V standard</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Motion sensor</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Synapse</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90CRI</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2367083"/>
                  </a:ext>
                </a:extLst>
              </a:tr>
              <a:tr h="577918">
                <a:tc>
                  <a:txBody>
                    <a:bodyPr/>
                    <a:lstStyle/>
                    <a:p>
                      <a:pPr algn="ctr"/>
                      <a:r>
                        <a:rPr lang="en-US" sz="1200" dirty="0"/>
                        <a:t>Installation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Direct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Pendant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Hook &amp; 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Direct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Pendant</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0363547"/>
                  </a:ext>
                </a:extLst>
              </a:tr>
              <a:tr h="412162">
                <a:tc>
                  <a:txBody>
                    <a:bodyPr/>
                    <a:lstStyle/>
                    <a:p>
                      <a:pPr algn="ctr"/>
                      <a:r>
                        <a:rPr lang="en-US" sz="1200" dirty="0"/>
                        <a:t>Field Serviceability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From below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From below</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344473"/>
                  </a:ext>
                </a:extLst>
              </a:tr>
              <a:tr h="369707">
                <a:tc>
                  <a:txBody>
                    <a:bodyPr/>
                    <a:lstStyle/>
                    <a:p>
                      <a:pPr algn="ctr"/>
                      <a:r>
                        <a:rPr lang="en-US" sz="1200" dirty="0"/>
                        <a:t>IP Rating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IP66 (DM mount &amp; H&amp;C)</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IP66 optics</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IP54 housing</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3485880"/>
                  </a:ext>
                </a:extLst>
              </a:tr>
            </a:tbl>
          </a:graphicData>
        </a:graphic>
      </p:graphicFrame>
      <p:pic>
        <p:nvPicPr>
          <p:cNvPr id="8" name="Picture 7">
            <a:extLst>
              <a:ext uri="{FF2B5EF4-FFF2-40B4-BE49-F238E27FC236}">
                <a16:creationId xmlns:a16="http://schemas.microsoft.com/office/drawing/2014/main" id="{F1B3298A-AD7D-4C52-AE08-68640CA5B3CA}"/>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83871" y="620206"/>
            <a:ext cx="684357" cy="355510"/>
          </a:xfrm>
          <a:prstGeom prst="rect">
            <a:avLst/>
          </a:prstGeom>
        </p:spPr>
      </p:pic>
      <p:pic>
        <p:nvPicPr>
          <p:cNvPr id="12" name="Picture 11">
            <a:extLst>
              <a:ext uri="{FF2B5EF4-FFF2-40B4-BE49-F238E27FC236}">
                <a16:creationId xmlns:a16="http://schemas.microsoft.com/office/drawing/2014/main" id="{DFBA10A6-54E4-4138-BDD5-90C3D705EF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4763" y="3041866"/>
            <a:ext cx="1694042" cy="1694042"/>
          </a:xfrm>
          <a:prstGeom prst="rect">
            <a:avLst/>
          </a:prstGeom>
        </p:spPr>
      </p:pic>
      <p:pic>
        <p:nvPicPr>
          <p:cNvPr id="10" name="Picture 9">
            <a:extLst>
              <a:ext uri="{FF2B5EF4-FFF2-40B4-BE49-F238E27FC236}">
                <a16:creationId xmlns:a16="http://schemas.microsoft.com/office/drawing/2014/main" id="{B726F4CB-2B71-403A-84FA-29FA061757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40" t="7321" r="17088" b="7526"/>
          <a:stretch/>
        </p:blipFill>
        <p:spPr>
          <a:xfrm>
            <a:off x="5315429" y="62605"/>
            <a:ext cx="2191360" cy="1522317"/>
          </a:xfrm>
          <a:prstGeom prst="rect">
            <a:avLst/>
          </a:prstGeom>
        </p:spPr>
      </p:pic>
      <p:pic>
        <p:nvPicPr>
          <p:cNvPr id="11" name="Picture 10">
            <a:extLst>
              <a:ext uri="{FF2B5EF4-FFF2-40B4-BE49-F238E27FC236}">
                <a16:creationId xmlns:a16="http://schemas.microsoft.com/office/drawing/2014/main" id="{54A15179-0063-4B60-B06B-40619559927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5408" b="15513"/>
          <a:stretch/>
        </p:blipFill>
        <p:spPr>
          <a:xfrm>
            <a:off x="6683209" y="1495353"/>
            <a:ext cx="2238747" cy="1546513"/>
          </a:xfrm>
          <a:prstGeom prst="rect">
            <a:avLst/>
          </a:prstGeom>
        </p:spPr>
      </p:pic>
      <p:sp>
        <p:nvSpPr>
          <p:cNvPr id="4" name="TextBox 3">
            <a:extLst>
              <a:ext uri="{FF2B5EF4-FFF2-40B4-BE49-F238E27FC236}">
                <a16:creationId xmlns:a16="http://schemas.microsoft.com/office/drawing/2014/main" id="{6328F5FC-E07A-4402-A560-1BEB9B69EEDA}"/>
              </a:ext>
            </a:extLst>
          </p:cNvPr>
          <p:cNvSpPr txBox="1"/>
          <p:nvPr/>
        </p:nvSpPr>
        <p:spPr>
          <a:xfrm>
            <a:off x="6629400" y="4767322"/>
            <a:ext cx="1600200" cy="246187"/>
          </a:xfrm>
          <a:prstGeom prst="rect">
            <a:avLst/>
          </a:prstGeom>
          <a:noFill/>
        </p:spPr>
        <p:txBody>
          <a:bodyPr wrap="square" lIns="91410" tIns="45703" rIns="91410" bIns="45703" rtlCol="0">
            <a:spAutoFit/>
          </a:bodyPr>
          <a:lstStyle/>
          <a:p>
            <a:r>
              <a:rPr lang="en-US" sz="1000" dirty="0">
                <a:cs typeface="Roboto Light"/>
              </a:rPr>
              <a:t>Teardown complete</a:t>
            </a:r>
          </a:p>
        </p:txBody>
      </p:sp>
      <p:sp>
        <p:nvSpPr>
          <p:cNvPr id="13" name="TextBox 12">
            <a:extLst>
              <a:ext uri="{FF2B5EF4-FFF2-40B4-BE49-F238E27FC236}">
                <a16:creationId xmlns:a16="http://schemas.microsoft.com/office/drawing/2014/main" id="{6AA9E633-6804-4B34-900E-01E5D088903F}"/>
              </a:ext>
            </a:extLst>
          </p:cNvPr>
          <p:cNvSpPr txBox="1"/>
          <p:nvPr/>
        </p:nvSpPr>
        <p:spPr>
          <a:xfrm>
            <a:off x="5219933" y="4735908"/>
            <a:ext cx="1600200" cy="246187"/>
          </a:xfrm>
          <a:prstGeom prst="rect">
            <a:avLst/>
          </a:prstGeom>
          <a:noFill/>
        </p:spPr>
        <p:txBody>
          <a:bodyPr wrap="square" lIns="91410" tIns="45703" rIns="91410" bIns="45703" rtlCol="0">
            <a:spAutoFit/>
          </a:bodyPr>
          <a:lstStyle/>
          <a:p>
            <a:r>
              <a:rPr lang="en-US" sz="1000" dirty="0">
                <a:solidFill>
                  <a:srgbClr val="FF0000"/>
                </a:solidFill>
                <a:cs typeface="Roboto Light"/>
              </a:rPr>
              <a:t>Identified for teardown</a:t>
            </a:r>
          </a:p>
        </p:txBody>
      </p:sp>
      <p:pic>
        <p:nvPicPr>
          <p:cNvPr id="14" name="Picture 13">
            <a:extLst>
              <a:ext uri="{FF2B5EF4-FFF2-40B4-BE49-F238E27FC236}">
                <a16:creationId xmlns:a16="http://schemas.microsoft.com/office/drawing/2014/main" id="{795A0216-FA64-4CAA-BF8D-7B1D6CDE56FB}"/>
              </a:ext>
            </a:extLst>
          </p:cNvPr>
          <p:cNvPicPr>
            <a:picLocks noChangeAspect="1"/>
          </p:cNvPicPr>
          <p:nvPr/>
        </p:nvPicPr>
        <p:blipFill>
          <a:blip r:embed="rId7"/>
          <a:stretch>
            <a:fillRect/>
          </a:stretch>
        </p:blipFill>
        <p:spPr>
          <a:xfrm>
            <a:off x="1804971" y="620032"/>
            <a:ext cx="875953" cy="441197"/>
          </a:xfrm>
          <a:prstGeom prst="rect">
            <a:avLst/>
          </a:prstGeom>
        </p:spPr>
      </p:pic>
    </p:spTree>
    <p:extLst>
      <p:ext uri="{BB962C8B-B14F-4D97-AF65-F5344CB8AC3E}">
        <p14:creationId xmlns:p14="http://schemas.microsoft.com/office/powerpoint/2010/main" val="3635733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Competitive Product Attributes</a:t>
            </a:r>
            <a:endParaRPr lang="en-US" sz="2400" i="1" dirty="0"/>
          </a:p>
        </p:txBody>
      </p:sp>
      <p:graphicFrame>
        <p:nvGraphicFramePr>
          <p:cNvPr id="2" name="Table 1">
            <a:extLst>
              <a:ext uri="{FF2B5EF4-FFF2-40B4-BE49-F238E27FC236}">
                <a16:creationId xmlns:a16="http://schemas.microsoft.com/office/drawing/2014/main" id="{79C75EEC-574D-40AF-A1FE-54F0D05694BE}"/>
              </a:ext>
            </a:extLst>
          </p:cNvPr>
          <p:cNvGraphicFramePr>
            <a:graphicFrameLocks noGrp="1"/>
          </p:cNvGraphicFramePr>
          <p:nvPr>
            <p:extLst>
              <p:ext uri="{D42A27DB-BD31-4B8C-83A1-F6EECF244321}">
                <p14:modId xmlns:p14="http://schemas.microsoft.com/office/powerpoint/2010/main" val="3412662361"/>
              </p:ext>
            </p:extLst>
          </p:nvPr>
        </p:nvGraphicFramePr>
        <p:xfrm>
          <a:off x="449825" y="584108"/>
          <a:ext cx="4569810" cy="4139270"/>
        </p:xfrm>
        <a:graphic>
          <a:graphicData uri="http://schemas.openxmlformats.org/drawingml/2006/table">
            <a:tbl>
              <a:tblPr firstRow="1" bandRow="1">
                <a:tableStyleId>{5C22544A-7EE6-4342-B048-85BDC9FD1C3A}</a:tableStyleId>
              </a:tblPr>
              <a:tblGrid>
                <a:gridCol w="1258890">
                  <a:extLst>
                    <a:ext uri="{9D8B030D-6E8A-4147-A177-3AD203B41FA5}">
                      <a16:colId xmlns:a16="http://schemas.microsoft.com/office/drawing/2014/main" val="3261019308"/>
                    </a:ext>
                  </a:extLst>
                </a:gridCol>
                <a:gridCol w="1724497">
                  <a:extLst>
                    <a:ext uri="{9D8B030D-6E8A-4147-A177-3AD203B41FA5}">
                      <a16:colId xmlns:a16="http://schemas.microsoft.com/office/drawing/2014/main" val="4141030736"/>
                    </a:ext>
                  </a:extLst>
                </a:gridCol>
                <a:gridCol w="1586423">
                  <a:extLst>
                    <a:ext uri="{9D8B030D-6E8A-4147-A177-3AD203B41FA5}">
                      <a16:colId xmlns:a16="http://schemas.microsoft.com/office/drawing/2014/main" val="3576486722"/>
                    </a:ext>
                  </a:extLst>
                </a:gridCol>
              </a:tblGrid>
              <a:tr h="421788">
                <a:tc>
                  <a:txBody>
                    <a:bodyPr/>
                    <a:lstStyle/>
                    <a:p>
                      <a:pPr algn="ctr"/>
                      <a:r>
                        <a:rPr lang="en-US" dirty="0">
                          <a:solidFill>
                            <a:schemeClr val="tx1"/>
                          </a:solidFill>
                        </a:rPr>
                        <a:t>Product 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r>
                        <a:rPr lang="en-US" dirty="0">
                          <a:solidFill>
                            <a:schemeClr val="tx1"/>
                          </a:solidFill>
                        </a:rPr>
                        <a:t>CPY250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75483794"/>
                  </a:ext>
                </a:extLst>
              </a:tr>
              <a:tr h="577918">
                <a:tc>
                  <a:txBody>
                    <a:bodyPr/>
                    <a:lstStyle/>
                    <a:p>
                      <a:pPr algn="ctr"/>
                      <a:r>
                        <a:rPr lang="en-US" sz="1200" dirty="0"/>
                        <a:t>Efficacy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4,400 – 19,600 Lumens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31-145 Watts</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p>
                      <a:pPr marL="171450" indent="-171450" algn="l">
                        <a:buFont typeface="Arial" panose="020B0604020202020204" pitchFamily="34" charset="0"/>
                        <a:buChar char="•"/>
                      </a:pPr>
                      <a:r>
                        <a:rPr lang="en-US" sz="800" kern="1200" dirty="0">
                          <a:solidFill>
                            <a:schemeClr val="dk1"/>
                          </a:solidFill>
                          <a:latin typeface="+mn-lt"/>
                          <a:ea typeface="+mn-ea"/>
                          <a:cs typeface="+mn-cs"/>
                        </a:rPr>
                        <a:t>13L = 129LPW</a:t>
                      </a:r>
                    </a:p>
                    <a:p>
                      <a:pPr marL="171450" indent="-171450" algn="l">
                        <a:buFont typeface="Arial" panose="020B0604020202020204" pitchFamily="34" charset="0"/>
                        <a:buChar char="•"/>
                      </a:pPr>
                      <a:r>
                        <a:rPr lang="en-US" sz="800" kern="1200" dirty="0">
                          <a:solidFill>
                            <a:schemeClr val="dk1"/>
                          </a:solidFill>
                          <a:latin typeface="+mn-lt"/>
                          <a:ea typeface="+mn-ea"/>
                          <a:cs typeface="+mn-cs"/>
                        </a:rPr>
                        <a:t>13L = 146LPW H.E.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5,000 -  23,100 Lumens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 36 –  164 watts</a:t>
                      </a:r>
                    </a:p>
                    <a:p>
                      <a:pPr marL="171450" indent="-171450" algn="l">
                        <a:buFont typeface="Arial" panose="020B0604020202020204" pitchFamily="34" charset="0"/>
                        <a:buChar char="•"/>
                      </a:pPr>
                      <a:r>
                        <a:rPr lang="en-US" sz="800" kern="1200" dirty="0">
                          <a:solidFill>
                            <a:schemeClr val="dk1"/>
                          </a:solidFill>
                          <a:latin typeface="+mn-lt"/>
                          <a:ea typeface="+mn-ea"/>
                          <a:cs typeface="+mn-cs"/>
                        </a:rPr>
                        <a:t> 125 LPW – 13L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937940"/>
                  </a:ext>
                </a:extLst>
              </a:tr>
              <a:tr h="577918">
                <a:tc>
                  <a:txBody>
                    <a:bodyPr/>
                    <a:lstStyle/>
                    <a:p>
                      <a:pPr algn="ctr"/>
                      <a:r>
                        <a:rPr lang="en-US" sz="1200" dirty="0"/>
                        <a:t>Optics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Symmetric</a:t>
                      </a:r>
                    </a:p>
                    <a:p>
                      <a:pPr marL="171450" indent="-171450" algn="l">
                        <a:buFont typeface="Arial" panose="020B0604020202020204" pitchFamily="34" charset="0"/>
                        <a:buChar char="•"/>
                      </a:pPr>
                      <a:r>
                        <a:rPr lang="en-US" sz="800" kern="1200" dirty="0">
                          <a:solidFill>
                            <a:schemeClr val="dk1"/>
                          </a:solidFill>
                          <a:latin typeface="+mn-lt"/>
                          <a:ea typeface="+mn-ea"/>
                          <a:cs typeface="+mn-cs"/>
                        </a:rPr>
                        <a:t>Flat lens, drop lens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Sparkle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Symmetric</a:t>
                      </a:r>
                    </a:p>
                    <a:p>
                      <a:pPr marL="171450" indent="-171450" algn="l">
                        <a:buFont typeface="Arial" panose="020B0604020202020204" pitchFamily="34" charset="0"/>
                        <a:buChar char="•"/>
                      </a:pPr>
                      <a:r>
                        <a:rPr lang="en-US" sz="800" kern="1200" dirty="0">
                          <a:solidFill>
                            <a:schemeClr val="dk1"/>
                          </a:solidFill>
                          <a:latin typeface="+mn-lt"/>
                          <a:ea typeface="+mn-ea"/>
                          <a:cs typeface="+mn-cs"/>
                        </a:rPr>
                        <a:t>Flat lens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2754582"/>
                  </a:ext>
                </a:extLst>
              </a:tr>
              <a:tr h="577918">
                <a:tc>
                  <a:txBody>
                    <a:bodyPr/>
                    <a:lstStyle/>
                    <a:p>
                      <a:pPr algn="ctr"/>
                      <a:r>
                        <a:rPr lang="en-US" sz="1200" dirty="0"/>
                        <a:t>Optionality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0-10V dim, PML</a:t>
                      </a:r>
                    </a:p>
                    <a:p>
                      <a:pPr marL="171450" indent="-171450" algn="l">
                        <a:buFont typeface="Arial" panose="020B0604020202020204" pitchFamily="34" charset="0"/>
                        <a:buChar char="•"/>
                      </a:pPr>
                      <a:r>
                        <a:rPr lang="en-US" sz="800" kern="1200" dirty="0">
                          <a:solidFill>
                            <a:schemeClr val="dk1"/>
                          </a:solidFill>
                          <a:latin typeface="+mn-lt"/>
                          <a:ea typeface="+mn-ea"/>
                          <a:cs typeface="+mn-cs"/>
                        </a:rPr>
                        <a:t>90 CRI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0-10V dim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2367083"/>
                  </a:ext>
                </a:extLst>
              </a:tr>
              <a:tr h="577918">
                <a:tc>
                  <a:txBody>
                    <a:bodyPr/>
                    <a:lstStyle/>
                    <a:p>
                      <a:pPr algn="ctr"/>
                      <a:r>
                        <a:rPr lang="en-US" sz="1200" dirty="0"/>
                        <a:t>Installation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Direct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Pendant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Hook &amp; 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Direct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0363547"/>
                  </a:ext>
                </a:extLst>
              </a:tr>
              <a:tr h="577918">
                <a:tc>
                  <a:txBody>
                    <a:bodyPr/>
                    <a:lstStyle/>
                    <a:p>
                      <a:pPr algn="ctr"/>
                      <a:r>
                        <a:rPr lang="en-US" sz="1200" dirty="0"/>
                        <a:t>Field Serviceability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From below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u="none" strike="noStrike" dirty="0">
                          <a:solidFill>
                            <a:schemeClr val="tx1"/>
                          </a:solidFill>
                          <a:effectLst/>
                          <a:latin typeface="Calibri" panose="020F0502020204030204" pitchFamily="34" charset="0"/>
                        </a:rPr>
                        <a:t>Driver above canopy</a:t>
                      </a:r>
                    </a:p>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b="0" i="0" u="none" strike="noStrike" dirty="0">
                        <a:solidFill>
                          <a:srgbClr val="FF0000"/>
                        </a:solidFill>
                        <a:effectLst/>
                        <a:latin typeface="Calibri" panose="020F0502020204030204" pitchFamily="34" charset="0"/>
                      </a:endParaRP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344473"/>
                  </a:ext>
                </a:extLst>
              </a:tr>
              <a:tr h="577918">
                <a:tc>
                  <a:txBody>
                    <a:bodyPr/>
                    <a:lstStyle/>
                    <a:p>
                      <a:pPr algn="ctr"/>
                      <a:r>
                        <a:rPr lang="en-US" sz="1200" dirty="0"/>
                        <a:t>IP Rating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IP66 (DM mount &amp; H&amp;C)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IP68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3485880"/>
                  </a:ext>
                </a:extLst>
              </a:tr>
            </a:tbl>
          </a:graphicData>
        </a:graphic>
      </p:graphicFrame>
      <p:pic>
        <p:nvPicPr>
          <p:cNvPr id="11" name="Picture 10">
            <a:extLst>
              <a:ext uri="{FF2B5EF4-FFF2-40B4-BE49-F238E27FC236}">
                <a16:creationId xmlns:a16="http://schemas.microsoft.com/office/drawing/2014/main" id="{DFE3F700-03BD-4613-9F05-AF2EBC792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40" t="7321" r="17088" b="7526"/>
          <a:stretch/>
        </p:blipFill>
        <p:spPr>
          <a:xfrm>
            <a:off x="5315429" y="62605"/>
            <a:ext cx="2191360" cy="1522317"/>
          </a:xfrm>
          <a:prstGeom prst="rect">
            <a:avLst/>
          </a:prstGeom>
        </p:spPr>
      </p:pic>
      <p:pic>
        <p:nvPicPr>
          <p:cNvPr id="12" name="Picture 11">
            <a:extLst>
              <a:ext uri="{FF2B5EF4-FFF2-40B4-BE49-F238E27FC236}">
                <a16:creationId xmlns:a16="http://schemas.microsoft.com/office/drawing/2014/main" id="{ACE7FFC2-542D-4047-8706-A96BCAC700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408" b="15513"/>
          <a:stretch/>
        </p:blipFill>
        <p:spPr>
          <a:xfrm>
            <a:off x="6683209" y="1491647"/>
            <a:ext cx="2238747" cy="1546513"/>
          </a:xfrm>
          <a:prstGeom prst="rect">
            <a:avLst/>
          </a:prstGeom>
        </p:spPr>
      </p:pic>
      <p:pic>
        <p:nvPicPr>
          <p:cNvPr id="7" name="Picture 6">
            <a:extLst>
              <a:ext uri="{FF2B5EF4-FFF2-40B4-BE49-F238E27FC236}">
                <a16:creationId xmlns:a16="http://schemas.microsoft.com/office/drawing/2014/main" id="{B4052164-4368-484D-BDF8-C77AA34637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1400" y="648696"/>
            <a:ext cx="1295400" cy="365291"/>
          </a:xfrm>
          <a:prstGeom prst="rect">
            <a:avLst/>
          </a:prstGeom>
        </p:spPr>
      </p:pic>
      <p:pic>
        <p:nvPicPr>
          <p:cNvPr id="13" name="Picture 12">
            <a:extLst>
              <a:ext uri="{FF2B5EF4-FFF2-40B4-BE49-F238E27FC236}">
                <a16:creationId xmlns:a16="http://schemas.microsoft.com/office/drawing/2014/main" id="{6A5A3B39-86DF-4872-A16F-B9ACBF022B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20" t="17920" r="5174" b="18240"/>
          <a:stretch/>
        </p:blipFill>
        <p:spPr>
          <a:xfrm>
            <a:off x="5410200" y="3028950"/>
            <a:ext cx="3200400" cy="1518382"/>
          </a:xfrm>
          <a:prstGeom prst="rect">
            <a:avLst/>
          </a:prstGeom>
        </p:spPr>
      </p:pic>
      <p:sp>
        <p:nvSpPr>
          <p:cNvPr id="14" name="TextBox 13">
            <a:extLst>
              <a:ext uri="{FF2B5EF4-FFF2-40B4-BE49-F238E27FC236}">
                <a16:creationId xmlns:a16="http://schemas.microsoft.com/office/drawing/2014/main" id="{7E16A548-9F49-44F6-BE77-EA345BABD7DB}"/>
              </a:ext>
            </a:extLst>
          </p:cNvPr>
          <p:cNvSpPr txBox="1"/>
          <p:nvPr/>
        </p:nvSpPr>
        <p:spPr>
          <a:xfrm>
            <a:off x="5746645" y="4710164"/>
            <a:ext cx="1600200" cy="246187"/>
          </a:xfrm>
          <a:prstGeom prst="rect">
            <a:avLst/>
          </a:prstGeom>
          <a:noFill/>
        </p:spPr>
        <p:txBody>
          <a:bodyPr wrap="square" lIns="91410" tIns="45703" rIns="91410" bIns="45703" rtlCol="0">
            <a:spAutoFit/>
          </a:bodyPr>
          <a:lstStyle/>
          <a:p>
            <a:r>
              <a:rPr lang="en-US" sz="1000" dirty="0">
                <a:solidFill>
                  <a:srgbClr val="FF0000"/>
                </a:solidFill>
                <a:cs typeface="Roboto Light"/>
              </a:rPr>
              <a:t>Identified for teardown</a:t>
            </a:r>
          </a:p>
        </p:txBody>
      </p:sp>
      <p:pic>
        <p:nvPicPr>
          <p:cNvPr id="10" name="Picture 9">
            <a:extLst>
              <a:ext uri="{FF2B5EF4-FFF2-40B4-BE49-F238E27FC236}">
                <a16:creationId xmlns:a16="http://schemas.microsoft.com/office/drawing/2014/main" id="{F1E5AB3F-6CAF-4E8F-A64B-5CDB8BB89357}"/>
              </a:ext>
            </a:extLst>
          </p:cNvPr>
          <p:cNvPicPr>
            <a:picLocks noChangeAspect="1"/>
          </p:cNvPicPr>
          <p:nvPr/>
        </p:nvPicPr>
        <p:blipFill>
          <a:blip r:embed="rId7"/>
          <a:stretch>
            <a:fillRect/>
          </a:stretch>
        </p:blipFill>
        <p:spPr>
          <a:xfrm>
            <a:off x="1732797" y="648696"/>
            <a:ext cx="866872" cy="436623"/>
          </a:xfrm>
          <a:prstGeom prst="rect">
            <a:avLst/>
          </a:prstGeom>
        </p:spPr>
      </p:pic>
    </p:spTree>
    <p:extLst>
      <p:ext uri="{BB962C8B-B14F-4D97-AF65-F5344CB8AC3E}">
        <p14:creationId xmlns:p14="http://schemas.microsoft.com/office/powerpoint/2010/main" val="94538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Competitive Product Attributes</a:t>
            </a:r>
            <a:endParaRPr lang="en-US" sz="2400" i="1" dirty="0"/>
          </a:p>
        </p:txBody>
      </p:sp>
      <p:graphicFrame>
        <p:nvGraphicFramePr>
          <p:cNvPr id="2" name="Table 1">
            <a:extLst>
              <a:ext uri="{FF2B5EF4-FFF2-40B4-BE49-F238E27FC236}">
                <a16:creationId xmlns:a16="http://schemas.microsoft.com/office/drawing/2014/main" id="{79C75EEC-574D-40AF-A1FE-54F0D05694BE}"/>
              </a:ext>
            </a:extLst>
          </p:cNvPr>
          <p:cNvGraphicFramePr>
            <a:graphicFrameLocks noGrp="1"/>
          </p:cNvGraphicFramePr>
          <p:nvPr>
            <p:extLst>
              <p:ext uri="{D42A27DB-BD31-4B8C-83A1-F6EECF244321}">
                <p14:modId xmlns:p14="http://schemas.microsoft.com/office/powerpoint/2010/main" val="691678123"/>
              </p:ext>
            </p:extLst>
          </p:nvPr>
        </p:nvGraphicFramePr>
        <p:xfrm>
          <a:off x="449825" y="584108"/>
          <a:ext cx="4569810" cy="4139270"/>
        </p:xfrm>
        <a:graphic>
          <a:graphicData uri="http://schemas.openxmlformats.org/drawingml/2006/table">
            <a:tbl>
              <a:tblPr firstRow="1" bandRow="1">
                <a:tableStyleId>{5C22544A-7EE6-4342-B048-85BDC9FD1C3A}</a:tableStyleId>
              </a:tblPr>
              <a:tblGrid>
                <a:gridCol w="1258890">
                  <a:extLst>
                    <a:ext uri="{9D8B030D-6E8A-4147-A177-3AD203B41FA5}">
                      <a16:colId xmlns:a16="http://schemas.microsoft.com/office/drawing/2014/main" val="3261019308"/>
                    </a:ext>
                  </a:extLst>
                </a:gridCol>
                <a:gridCol w="1724497">
                  <a:extLst>
                    <a:ext uri="{9D8B030D-6E8A-4147-A177-3AD203B41FA5}">
                      <a16:colId xmlns:a16="http://schemas.microsoft.com/office/drawing/2014/main" val="4141030736"/>
                    </a:ext>
                  </a:extLst>
                </a:gridCol>
                <a:gridCol w="1586423">
                  <a:extLst>
                    <a:ext uri="{9D8B030D-6E8A-4147-A177-3AD203B41FA5}">
                      <a16:colId xmlns:a16="http://schemas.microsoft.com/office/drawing/2014/main" val="3576486722"/>
                    </a:ext>
                  </a:extLst>
                </a:gridCol>
              </a:tblGrid>
              <a:tr h="421788">
                <a:tc>
                  <a:txBody>
                    <a:bodyPr/>
                    <a:lstStyle/>
                    <a:p>
                      <a:pPr algn="ctr"/>
                      <a:r>
                        <a:rPr lang="en-US" dirty="0">
                          <a:solidFill>
                            <a:schemeClr val="tx1"/>
                          </a:solidFill>
                        </a:rPr>
                        <a:t>Product 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r>
                        <a:rPr lang="en-US" dirty="0">
                          <a:solidFill>
                            <a:schemeClr val="tx1"/>
                          </a:solidFill>
                        </a:rPr>
                        <a:t>CPY250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r"/>
                      <a:r>
                        <a:rPr lang="en-US" dirty="0">
                          <a:solidFill>
                            <a:schemeClr val="tx1"/>
                          </a:solidFill>
                        </a:rPr>
                        <a:t>MASI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75483794"/>
                  </a:ext>
                </a:extLst>
              </a:tr>
              <a:tr h="577918">
                <a:tc>
                  <a:txBody>
                    <a:bodyPr/>
                    <a:lstStyle/>
                    <a:p>
                      <a:pPr algn="ctr"/>
                      <a:r>
                        <a:rPr lang="en-US" sz="1200" dirty="0"/>
                        <a:t>Efficacy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4,400 – 19,600 Lumens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31-145 Watts</a:t>
                      </a:r>
                    </a:p>
                    <a:p>
                      <a:pPr marL="171450" indent="-171450" algn="l">
                        <a:buFont typeface="Arial" panose="020B0604020202020204" pitchFamily="34" charset="0"/>
                        <a:buChar char="•"/>
                      </a:pPr>
                      <a:endParaRPr lang="en-US" sz="800" kern="1200" dirty="0">
                        <a:solidFill>
                          <a:schemeClr val="dk1"/>
                        </a:solidFill>
                        <a:latin typeface="+mn-lt"/>
                        <a:ea typeface="+mn-ea"/>
                        <a:cs typeface="+mn-cs"/>
                      </a:endParaRPr>
                    </a:p>
                    <a:p>
                      <a:pPr marL="171450" indent="-171450" algn="l">
                        <a:buFont typeface="Arial" panose="020B0604020202020204" pitchFamily="34" charset="0"/>
                        <a:buChar char="•"/>
                      </a:pPr>
                      <a:r>
                        <a:rPr lang="en-US" sz="800" kern="1200" dirty="0">
                          <a:solidFill>
                            <a:schemeClr val="dk1"/>
                          </a:solidFill>
                          <a:latin typeface="+mn-lt"/>
                          <a:ea typeface="+mn-ea"/>
                          <a:cs typeface="+mn-cs"/>
                        </a:rPr>
                        <a:t>13L = 129LPW</a:t>
                      </a:r>
                    </a:p>
                    <a:p>
                      <a:pPr marL="171450" indent="-171450" algn="l">
                        <a:buFont typeface="Arial" panose="020B0604020202020204" pitchFamily="34" charset="0"/>
                        <a:buChar char="•"/>
                      </a:pPr>
                      <a:r>
                        <a:rPr lang="en-US" sz="800" kern="1200" dirty="0">
                          <a:solidFill>
                            <a:schemeClr val="dk1"/>
                          </a:solidFill>
                          <a:latin typeface="+mn-lt"/>
                          <a:ea typeface="+mn-ea"/>
                          <a:cs typeface="+mn-cs"/>
                        </a:rPr>
                        <a:t>13L = 146LPW H.E.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6,800 -  29,000 Lumens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 55 – 212 watts</a:t>
                      </a:r>
                    </a:p>
                    <a:p>
                      <a:pPr marL="171450" indent="-171450" algn="l">
                        <a:buFont typeface="Arial" panose="020B0604020202020204" pitchFamily="34" charset="0"/>
                        <a:buChar char="•"/>
                      </a:pPr>
                      <a:r>
                        <a:rPr lang="en-US" sz="800" kern="1200" dirty="0">
                          <a:solidFill>
                            <a:schemeClr val="dk1"/>
                          </a:solidFill>
                          <a:latin typeface="+mn-lt"/>
                          <a:ea typeface="+mn-ea"/>
                          <a:cs typeface="+mn-cs"/>
                        </a:rPr>
                        <a:t> 125 – 144 LPW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937940"/>
                  </a:ext>
                </a:extLst>
              </a:tr>
              <a:tr h="577918">
                <a:tc>
                  <a:txBody>
                    <a:bodyPr/>
                    <a:lstStyle/>
                    <a:p>
                      <a:pPr algn="ctr"/>
                      <a:r>
                        <a:rPr lang="en-US" sz="1200" dirty="0"/>
                        <a:t>Optics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Symmetric</a:t>
                      </a:r>
                    </a:p>
                    <a:p>
                      <a:pPr marL="171450" indent="-171450" algn="l">
                        <a:buFont typeface="Arial" panose="020B0604020202020204" pitchFamily="34" charset="0"/>
                        <a:buChar char="•"/>
                      </a:pPr>
                      <a:r>
                        <a:rPr lang="en-US" sz="800" kern="1200" dirty="0">
                          <a:solidFill>
                            <a:schemeClr val="dk1"/>
                          </a:solidFill>
                          <a:latin typeface="+mn-lt"/>
                          <a:ea typeface="+mn-ea"/>
                          <a:cs typeface="+mn-cs"/>
                        </a:rPr>
                        <a:t>Flat lens, drop lens</a:t>
                      </a:r>
                    </a:p>
                    <a:p>
                      <a:pPr marL="171450" indent="-171450" algn="l">
                        <a:buFont typeface="Arial" panose="020B0604020202020204" pitchFamily="34" charset="0"/>
                        <a:buChar char="•"/>
                      </a:pPr>
                      <a:r>
                        <a:rPr lang="en-US" sz="800" kern="1200" dirty="0">
                          <a:solidFill>
                            <a:schemeClr val="dk1"/>
                          </a:solidFill>
                          <a:latin typeface="+mn-lt"/>
                          <a:ea typeface="+mn-ea"/>
                          <a:cs typeface="+mn-cs"/>
                        </a:rPr>
                        <a:t>Sparkle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Symmetric</a:t>
                      </a:r>
                    </a:p>
                    <a:p>
                      <a:pPr marL="171450" indent="-171450" algn="l">
                        <a:buFont typeface="Arial" panose="020B0604020202020204" pitchFamily="34" charset="0"/>
                        <a:buChar char="•"/>
                      </a:pPr>
                      <a:r>
                        <a:rPr lang="en-US" sz="800" kern="1200" dirty="0">
                          <a:solidFill>
                            <a:schemeClr val="dk1"/>
                          </a:solidFill>
                          <a:latin typeface="+mn-lt"/>
                          <a:ea typeface="+mn-ea"/>
                          <a:cs typeface="+mn-cs"/>
                        </a:rPr>
                        <a:t>Flat lens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2754582"/>
                  </a:ext>
                </a:extLst>
              </a:tr>
              <a:tr h="577918">
                <a:tc>
                  <a:txBody>
                    <a:bodyPr/>
                    <a:lstStyle/>
                    <a:p>
                      <a:pPr algn="ctr"/>
                      <a:r>
                        <a:rPr lang="en-US" sz="1200" dirty="0"/>
                        <a:t>Optionality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0-10V dim, PML</a:t>
                      </a:r>
                    </a:p>
                    <a:p>
                      <a:pPr marL="171450" indent="-171450" algn="l">
                        <a:buFont typeface="Arial" panose="020B0604020202020204" pitchFamily="34" charset="0"/>
                        <a:buChar char="•"/>
                      </a:pPr>
                      <a:r>
                        <a:rPr lang="en-US" sz="800" kern="1200" dirty="0">
                          <a:solidFill>
                            <a:schemeClr val="dk1"/>
                          </a:solidFill>
                          <a:latin typeface="+mn-lt"/>
                          <a:ea typeface="+mn-ea"/>
                          <a:cs typeface="+mn-cs"/>
                        </a:rPr>
                        <a:t>90 CRI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0-10V dim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2367083"/>
                  </a:ext>
                </a:extLst>
              </a:tr>
              <a:tr h="577918">
                <a:tc>
                  <a:txBody>
                    <a:bodyPr/>
                    <a:lstStyle/>
                    <a:p>
                      <a:pPr algn="ctr"/>
                      <a:r>
                        <a:rPr lang="en-US" sz="1200" dirty="0"/>
                        <a:t>Installation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Direct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Pendant</a:t>
                      </a:r>
                    </a:p>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Hook &amp; 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Direct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0363547"/>
                  </a:ext>
                </a:extLst>
              </a:tr>
              <a:tr h="577918">
                <a:tc>
                  <a:txBody>
                    <a:bodyPr/>
                    <a:lstStyle/>
                    <a:p>
                      <a:pPr algn="ctr"/>
                      <a:r>
                        <a:rPr lang="en-US" sz="1200" dirty="0"/>
                        <a:t>Field Serviceability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From below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Driver above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344473"/>
                  </a:ext>
                </a:extLst>
              </a:tr>
              <a:tr h="577918">
                <a:tc>
                  <a:txBody>
                    <a:bodyPr/>
                    <a:lstStyle/>
                    <a:p>
                      <a:pPr algn="ctr"/>
                      <a:r>
                        <a:rPr lang="en-US" sz="1200" dirty="0"/>
                        <a:t>IP Rating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58443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IP66 (DM mount &amp; H&amp;C)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n-US" sz="800" kern="1200" dirty="0">
                          <a:solidFill>
                            <a:schemeClr val="dk1"/>
                          </a:solidFill>
                          <a:latin typeface="+mn-lt"/>
                          <a:ea typeface="+mn-ea"/>
                          <a:cs typeface="+mn-cs"/>
                        </a:rPr>
                        <a:t>IP66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3485880"/>
                  </a:ext>
                </a:extLst>
              </a:tr>
            </a:tbl>
          </a:graphicData>
        </a:graphic>
      </p:graphicFrame>
      <p:pic>
        <p:nvPicPr>
          <p:cNvPr id="4" name="Picture 3">
            <a:extLst>
              <a:ext uri="{FF2B5EF4-FFF2-40B4-BE49-F238E27FC236}">
                <a16:creationId xmlns:a16="http://schemas.microsoft.com/office/drawing/2014/main" id="{DFEE96DE-6759-4A1B-B806-8A7F415B65A6}"/>
              </a:ext>
            </a:extLst>
          </p:cNvPr>
          <p:cNvPicPr>
            <a:picLocks noChangeAspect="1"/>
          </p:cNvPicPr>
          <p:nvPr/>
        </p:nvPicPr>
        <p:blipFill>
          <a:blip r:embed="rId3"/>
          <a:stretch>
            <a:fillRect/>
          </a:stretch>
        </p:blipFill>
        <p:spPr>
          <a:xfrm>
            <a:off x="3429000" y="696938"/>
            <a:ext cx="980698" cy="331968"/>
          </a:xfrm>
          <a:prstGeom prst="rect">
            <a:avLst/>
          </a:prstGeom>
        </p:spPr>
      </p:pic>
      <p:pic>
        <p:nvPicPr>
          <p:cNvPr id="9" name="Picture 8">
            <a:extLst>
              <a:ext uri="{FF2B5EF4-FFF2-40B4-BE49-F238E27FC236}">
                <a16:creationId xmlns:a16="http://schemas.microsoft.com/office/drawing/2014/main" id="{D6D22BC9-E6F3-4761-8203-0222C6B8E6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640" b="25440"/>
          <a:stretch/>
        </p:blipFill>
        <p:spPr>
          <a:xfrm>
            <a:off x="5666548" y="3022693"/>
            <a:ext cx="3076858" cy="1259814"/>
          </a:xfrm>
          <a:prstGeom prst="rect">
            <a:avLst/>
          </a:prstGeom>
        </p:spPr>
      </p:pic>
      <p:pic>
        <p:nvPicPr>
          <p:cNvPr id="11" name="Picture 10">
            <a:extLst>
              <a:ext uri="{FF2B5EF4-FFF2-40B4-BE49-F238E27FC236}">
                <a16:creationId xmlns:a16="http://schemas.microsoft.com/office/drawing/2014/main" id="{DFE3F700-03BD-4613-9F05-AF2EBC7927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40" t="7321" r="17088" b="7526"/>
          <a:stretch/>
        </p:blipFill>
        <p:spPr>
          <a:xfrm>
            <a:off x="5315429" y="62605"/>
            <a:ext cx="2191360" cy="1522317"/>
          </a:xfrm>
          <a:prstGeom prst="rect">
            <a:avLst/>
          </a:prstGeom>
        </p:spPr>
      </p:pic>
      <p:pic>
        <p:nvPicPr>
          <p:cNvPr id="12" name="Picture 11">
            <a:extLst>
              <a:ext uri="{FF2B5EF4-FFF2-40B4-BE49-F238E27FC236}">
                <a16:creationId xmlns:a16="http://schemas.microsoft.com/office/drawing/2014/main" id="{ACE7FFC2-542D-4047-8706-A96BCAC700A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5408" b="15513"/>
          <a:stretch/>
        </p:blipFill>
        <p:spPr>
          <a:xfrm>
            <a:off x="6683209" y="1495353"/>
            <a:ext cx="2238747" cy="1546513"/>
          </a:xfrm>
          <a:prstGeom prst="rect">
            <a:avLst/>
          </a:prstGeom>
        </p:spPr>
      </p:pic>
      <p:pic>
        <p:nvPicPr>
          <p:cNvPr id="10" name="Picture 9">
            <a:extLst>
              <a:ext uri="{FF2B5EF4-FFF2-40B4-BE49-F238E27FC236}">
                <a16:creationId xmlns:a16="http://schemas.microsoft.com/office/drawing/2014/main" id="{38E28F2D-7CC2-4125-B374-BB2FF47F2BEA}"/>
              </a:ext>
            </a:extLst>
          </p:cNvPr>
          <p:cNvPicPr>
            <a:picLocks noChangeAspect="1"/>
          </p:cNvPicPr>
          <p:nvPr/>
        </p:nvPicPr>
        <p:blipFill>
          <a:blip r:embed="rId7"/>
          <a:stretch>
            <a:fillRect/>
          </a:stretch>
        </p:blipFill>
        <p:spPr>
          <a:xfrm>
            <a:off x="1765426" y="636857"/>
            <a:ext cx="827610" cy="416848"/>
          </a:xfrm>
          <a:prstGeom prst="rect">
            <a:avLst/>
          </a:prstGeom>
        </p:spPr>
      </p:pic>
    </p:spTree>
    <p:extLst>
      <p:ext uri="{BB962C8B-B14F-4D97-AF65-F5344CB8AC3E}">
        <p14:creationId xmlns:p14="http://schemas.microsoft.com/office/powerpoint/2010/main" val="96243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1FFC84-3F73-4B51-852E-EB0E484D0EAA}"/>
              </a:ext>
            </a:extLst>
          </p:cNvPr>
          <p:cNvSpPr>
            <a:spLocks noGrp="1"/>
          </p:cNvSpPr>
          <p:nvPr>
            <p:ph type="title"/>
          </p:nvPr>
        </p:nvSpPr>
        <p:spPr>
          <a:xfrm>
            <a:off x="210938" y="48697"/>
            <a:ext cx="8153400" cy="381000"/>
          </a:xfrm>
        </p:spPr>
        <p:txBody>
          <a:bodyPr/>
          <a:lstStyle/>
          <a:p>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Competitive Landscape - CPY250</a:t>
            </a:r>
            <a:endParaRPr lang="en-US" dirty="0"/>
          </a:p>
        </p:txBody>
      </p:sp>
      <p:sp>
        <p:nvSpPr>
          <p:cNvPr id="7" name="TextBox 6">
            <a:extLst>
              <a:ext uri="{FF2B5EF4-FFF2-40B4-BE49-F238E27FC236}">
                <a16:creationId xmlns:a16="http://schemas.microsoft.com/office/drawing/2014/main" id="{A4F2F0B3-4489-46B5-9470-9EAC61A3FE44}"/>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graphicFrame>
        <p:nvGraphicFramePr>
          <p:cNvPr id="11" name="Table 10">
            <a:extLst>
              <a:ext uri="{FF2B5EF4-FFF2-40B4-BE49-F238E27FC236}">
                <a16:creationId xmlns:a16="http://schemas.microsoft.com/office/drawing/2014/main" id="{8BBC419E-98FD-40EF-9BDA-C9FF9AC335B2}"/>
              </a:ext>
            </a:extLst>
          </p:cNvPr>
          <p:cNvGraphicFramePr>
            <a:graphicFrameLocks noGrp="1"/>
          </p:cNvGraphicFramePr>
          <p:nvPr>
            <p:extLst/>
          </p:nvPr>
        </p:nvGraphicFramePr>
        <p:xfrm>
          <a:off x="1203960" y="438279"/>
          <a:ext cx="6629400" cy="4548061"/>
        </p:xfrm>
        <a:graphic>
          <a:graphicData uri="http://schemas.openxmlformats.org/drawingml/2006/table">
            <a:tbl>
              <a:tblPr/>
              <a:tblGrid>
                <a:gridCol w="1113412">
                  <a:extLst>
                    <a:ext uri="{9D8B030D-6E8A-4147-A177-3AD203B41FA5}">
                      <a16:colId xmlns:a16="http://schemas.microsoft.com/office/drawing/2014/main" val="3044824301"/>
                    </a:ext>
                  </a:extLst>
                </a:gridCol>
                <a:gridCol w="1378997">
                  <a:extLst>
                    <a:ext uri="{9D8B030D-6E8A-4147-A177-3AD203B41FA5}">
                      <a16:colId xmlns:a16="http://schemas.microsoft.com/office/drawing/2014/main" val="1997683122"/>
                    </a:ext>
                  </a:extLst>
                </a:gridCol>
                <a:gridCol w="1378997">
                  <a:extLst>
                    <a:ext uri="{9D8B030D-6E8A-4147-A177-3AD203B41FA5}">
                      <a16:colId xmlns:a16="http://schemas.microsoft.com/office/drawing/2014/main" val="1363320872"/>
                    </a:ext>
                  </a:extLst>
                </a:gridCol>
                <a:gridCol w="1378997">
                  <a:extLst>
                    <a:ext uri="{9D8B030D-6E8A-4147-A177-3AD203B41FA5}">
                      <a16:colId xmlns:a16="http://schemas.microsoft.com/office/drawing/2014/main" val="625551542"/>
                    </a:ext>
                  </a:extLst>
                </a:gridCol>
                <a:gridCol w="1378997">
                  <a:extLst>
                    <a:ext uri="{9D8B030D-6E8A-4147-A177-3AD203B41FA5}">
                      <a16:colId xmlns:a16="http://schemas.microsoft.com/office/drawing/2014/main" val="3038069310"/>
                    </a:ext>
                  </a:extLst>
                </a:gridCol>
              </a:tblGrid>
              <a:tr h="96446">
                <a:tc>
                  <a:txBody>
                    <a:bodyPr/>
                    <a:lstStyle/>
                    <a:p>
                      <a:pPr algn="l" fontAlgn="b"/>
                      <a:r>
                        <a:rPr lang="en-US" sz="1000" b="1" i="0" u="none" strike="noStrike" dirty="0">
                          <a:solidFill>
                            <a:srgbClr val="0070C0"/>
                          </a:solidFill>
                          <a:effectLst/>
                          <a:latin typeface="Calibri" panose="020F0502020204030204" pitchFamily="34" charset="0"/>
                        </a:rPr>
                        <a:t>Product Name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l" fontAlgn="b"/>
                      <a:r>
                        <a:rPr lang="en-US" sz="1000" b="1" i="0" u="none" strike="noStrike" dirty="0">
                          <a:solidFill>
                            <a:srgbClr val="0070C0"/>
                          </a:solidFill>
                          <a:effectLst/>
                          <a:latin typeface="Calibri" panose="020F0502020204030204" pitchFamily="34" charset="0"/>
                        </a:rPr>
                        <a:t>Cree CPY250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l" fontAlgn="b"/>
                      <a:r>
                        <a:rPr lang="en-US" sz="1000" b="1" i="0" u="none" strike="noStrike" dirty="0">
                          <a:solidFill>
                            <a:srgbClr val="0070C0"/>
                          </a:solidFill>
                          <a:effectLst/>
                          <a:latin typeface="Calibri" panose="020F0502020204030204" pitchFamily="34" charset="0"/>
                        </a:rPr>
                        <a:t>LSI Vertex (SCV)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l" fontAlgn="b"/>
                      <a:r>
                        <a:rPr lang="en-US" sz="1000" b="1" i="0" u="none" strike="noStrike" dirty="0">
                          <a:solidFill>
                            <a:srgbClr val="0070C0"/>
                          </a:solidFill>
                          <a:effectLst/>
                          <a:latin typeface="Calibri" panose="020F0502020204030204" pitchFamily="34" charset="0"/>
                        </a:rPr>
                        <a:t>Sloan PDL3 Modus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tc>
                  <a:txBody>
                    <a:bodyPr/>
                    <a:lstStyle/>
                    <a:p>
                      <a:pPr algn="l" fontAlgn="b"/>
                      <a:r>
                        <a:rPr lang="en-US" sz="1000" b="1" i="0" u="none" strike="noStrike" dirty="0">
                          <a:solidFill>
                            <a:srgbClr val="0070C0"/>
                          </a:solidFill>
                          <a:effectLst/>
                          <a:latin typeface="Calibri" panose="020F0502020204030204" pitchFamily="34" charset="0"/>
                        </a:rPr>
                        <a:t>RAB MASI</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1450145962"/>
                  </a:ext>
                </a:extLst>
              </a:tr>
              <a:tr h="470337">
                <a:tc>
                  <a:txBody>
                    <a:bodyPr/>
                    <a:lstStyle/>
                    <a:p>
                      <a:pPr algn="l" fontAlgn="ctr"/>
                      <a:r>
                        <a:rPr lang="en-US" sz="700" b="0" i="0" u="none" strike="noStrike" dirty="0">
                          <a:solidFill>
                            <a:srgbClr val="000000"/>
                          </a:solidFill>
                          <a:effectLst/>
                          <a:latin typeface="Calibri" panose="020F0502020204030204" pitchFamily="34" charset="0"/>
                        </a:rPr>
                        <a:t>Product Photo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en-US" sz="7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88167013"/>
                  </a:ext>
                </a:extLst>
              </a:tr>
              <a:tr h="187820">
                <a:tc>
                  <a:txBody>
                    <a:bodyPr/>
                    <a:lstStyle/>
                    <a:p>
                      <a:pPr algn="l" fontAlgn="b"/>
                      <a:r>
                        <a:rPr lang="en-US" sz="700" b="1" i="0" u="none" strike="noStrike" dirty="0">
                          <a:solidFill>
                            <a:srgbClr val="000000"/>
                          </a:solidFill>
                          <a:effectLst/>
                          <a:latin typeface="Calibri" panose="020F0502020204030204" pitchFamily="34" charset="0"/>
                        </a:rPr>
                        <a:t>Specification Experience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3595151724"/>
                  </a:ext>
                </a:extLst>
              </a:tr>
              <a:tr h="192893">
                <a:tc>
                  <a:txBody>
                    <a:bodyPr/>
                    <a:lstStyle/>
                    <a:p>
                      <a:pPr algn="l" fontAlgn="b"/>
                      <a:r>
                        <a:rPr lang="en-US" sz="700" b="0" i="0" u="none" strike="noStrike">
                          <a:solidFill>
                            <a:srgbClr val="000000"/>
                          </a:solidFill>
                          <a:effectLst/>
                          <a:latin typeface="Calibri" panose="020F0502020204030204" pitchFamily="34" charset="0"/>
                        </a:rPr>
                        <a:t>Family Members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t-BR" sz="700" b="0" i="0" u="none" strike="noStrike" dirty="0">
                          <a:solidFill>
                            <a:srgbClr val="000000"/>
                          </a:solidFill>
                          <a:effectLst/>
                          <a:latin typeface="Calibri" panose="020F0502020204030204" pitchFamily="34" charset="0"/>
                        </a:rPr>
                        <a:t>A, B*, C, E, 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10L, 13L, 15L, 20L, 23L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75W, 150W, 200W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l-PL" sz="700" b="0" i="0" u="none" strike="noStrike">
                          <a:solidFill>
                            <a:srgbClr val="000000"/>
                          </a:solidFill>
                          <a:effectLst/>
                          <a:latin typeface="Calibri" panose="020F0502020204030204" pitchFamily="34" charset="0"/>
                        </a:rPr>
                        <a:t>52W, 80W, 100W, 160W, 200W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45991801"/>
                  </a:ext>
                </a:extLst>
              </a:tr>
              <a:tr h="192893">
                <a:tc>
                  <a:txBody>
                    <a:bodyPr/>
                    <a:lstStyle/>
                    <a:p>
                      <a:pPr algn="l" fontAlgn="b"/>
                      <a:r>
                        <a:rPr lang="en-US" sz="700" b="0" i="0" u="none" strike="noStrike">
                          <a:solidFill>
                            <a:srgbClr val="000000"/>
                          </a:solidFill>
                          <a:effectLst/>
                          <a:latin typeface="Calibri" panose="020F0502020204030204" pitchFamily="34" charset="0"/>
                        </a:rPr>
                        <a:t>MH Equivalency (up to)</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150W, 320W*, 100W, 400W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250W, 320W, 400W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400W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pl-PL" sz="700" b="0" i="0" u="none" strike="noStrike">
                          <a:solidFill>
                            <a:srgbClr val="000000"/>
                          </a:solidFill>
                          <a:effectLst/>
                          <a:latin typeface="Calibri" panose="020F0502020204030204" pitchFamily="34" charset="0"/>
                        </a:rPr>
                        <a:t>150W, 200W, 250W, 320W, 400W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46122072"/>
                  </a:ext>
                </a:extLst>
              </a:tr>
              <a:tr h="96446">
                <a:tc>
                  <a:txBody>
                    <a:bodyPr/>
                    <a:lstStyle/>
                    <a:p>
                      <a:pPr algn="l" fontAlgn="b"/>
                      <a:r>
                        <a:rPr lang="en-US" sz="700" b="0" i="0" u="sng" strike="noStrike">
                          <a:solidFill>
                            <a:srgbClr val="000000"/>
                          </a:solidFill>
                          <a:effectLst/>
                          <a:latin typeface="Calibri" panose="020F0502020204030204" pitchFamily="34" charset="0"/>
                        </a:rPr>
                        <a:t>Photometric</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511538317"/>
                  </a:ext>
                </a:extLst>
              </a:tr>
              <a:tr h="192893">
                <a:tc>
                  <a:txBody>
                    <a:bodyPr/>
                    <a:lstStyle/>
                    <a:p>
                      <a:pPr algn="l" fontAlgn="b"/>
                      <a:r>
                        <a:rPr lang="en-US" sz="700" b="0" i="0" u="none" strike="noStrike">
                          <a:solidFill>
                            <a:srgbClr val="000000"/>
                          </a:solidFill>
                          <a:effectLst/>
                          <a:latin typeface="Calibri" panose="020F0502020204030204" pitchFamily="34" charset="0"/>
                        </a:rPr>
                        <a:t>Optics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Symmetric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Symmetric, Combo Forward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Symmetric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Symmetric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6943884"/>
                  </a:ext>
                </a:extLst>
              </a:tr>
              <a:tr h="96446">
                <a:tc>
                  <a:txBody>
                    <a:bodyPr/>
                    <a:lstStyle/>
                    <a:p>
                      <a:pPr algn="l" fontAlgn="b"/>
                      <a:r>
                        <a:rPr lang="en-US" sz="700" b="0" i="0" u="none" strike="noStrike">
                          <a:solidFill>
                            <a:srgbClr val="000000"/>
                          </a:solidFill>
                          <a:effectLst/>
                          <a:latin typeface="Calibri" panose="020F0502020204030204" pitchFamily="34" charset="0"/>
                        </a:rPr>
                        <a:t>CCTs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30K, 40K, 57K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40K, 50K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40K, 50K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30K, 40K, 50K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20384388"/>
                  </a:ext>
                </a:extLst>
              </a:tr>
              <a:tr h="96446">
                <a:tc>
                  <a:txBody>
                    <a:bodyPr/>
                    <a:lstStyle/>
                    <a:p>
                      <a:pPr algn="l" fontAlgn="b"/>
                      <a:r>
                        <a:rPr lang="en-US" sz="700" b="0" i="0" u="none" strike="noStrike">
                          <a:solidFill>
                            <a:srgbClr val="000000"/>
                          </a:solidFill>
                          <a:effectLst/>
                          <a:latin typeface="Calibri" panose="020F0502020204030204" pitchFamily="34" charset="0"/>
                        </a:rPr>
                        <a:t>CRIs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4554197"/>
                  </a:ext>
                </a:extLst>
              </a:tr>
              <a:tr h="289339">
                <a:tc>
                  <a:txBody>
                    <a:bodyPr/>
                    <a:lstStyle/>
                    <a:p>
                      <a:pPr algn="l" fontAlgn="b"/>
                      <a:r>
                        <a:rPr lang="en-US" sz="700" b="0" i="0" u="none" strike="noStrike">
                          <a:solidFill>
                            <a:srgbClr val="000000"/>
                          </a:solidFill>
                          <a:effectLst/>
                          <a:latin typeface="Calibri" panose="020F0502020204030204" pitchFamily="34" charset="0"/>
                        </a:rPr>
                        <a:t>Lumens (4000K)</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7600, 12380, 4420, 19600, 12380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10218, 12793, 15209, 20083, 22652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5000, 7000, 9000, 11700, 13100, 15200, 18100, 10400, 23100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6857, 12192, 15454, 23017, 29172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20064500"/>
                  </a:ext>
                </a:extLst>
              </a:tr>
              <a:tr h="192893">
                <a:tc>
                  <a:txBody>
                    <a:bodyPr/>
                    <a:lstStyle/>
                    <a:p>
                      <a:pPr algn="l" fontAlgn="b"/>
                      <a:r>
                        <a:rPr lang="en-US" sz="700" b="0" i="0" u="none" strike="noStrike">
                          <a:solidFill>
                            <a:srgbClr val="000000"/>
                          </a:solidFill>
                          <a:effectLst/>
                          <a:latin typeface="Calibri" panose="020F0502020204030204" pitchFamily="34" charset="0"/>
                        </a:rPr>
                        <a:t>Wattage (4000K)</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60, 96, 31, 145, 85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66, 84, 103, 130, 153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36, 51, 66, 88, 105, 125, 123, 141, 164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55, 85, 115, 160, 212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87286969"/>
                  </a:ext>
                </a:extLst>
              </a:tr>
              <a:tr h="96446">
                <a:tc>
                  <a:txBody>
                    <a:bodyPr/>
                    <a:lstStyle/>
                    <a:p>
                      <a:pPr algn="l" fontAlgn="b"/>
                      <a:r>
                        <a:rPr lang="en-US" sz="700" b="0" i="0" u="none" strike="noStrike">
                          <a:solidFill>
                            <a:srgbClr val="000000"/>
                          </a:solidFill>
                          <a:effectLst/>
                          <a:latin typeface="Calibri" panose="020F0502020204030204" pitchFamily="34" charset="0"/>
                        </a:rPr>
                        <a:t>LPW (4000K)</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127, 129, 143, 135, 146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156, 153, 150, 153, 149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125 (13100L/105W)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125, 143, 135, 144, 138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70883455"/>
                  </a:ext>
                </a:extLst>
              </a:tr>
              <a:tr h="96446">
                <a:tc>
                  <a:txBody>
                    <a:bodyPr/>
                    <a:lstStyle/>
                    <a:p>
                      <a:pPr algn="l" fontAlgn="b"/>
                      <a:r>
                        <a:rPr lang="en-US" sz="700" b="0" i="0" u="none" strike="noStrike">
                          <a:solidFill>
                            <a:srgbClr val="000000"/>
                          </a:solidFill>
                          <a:effectLst/>
                          <a:latin typeface="Calibri" panose="020F0502020204030204" pitchFamily="34" charset="0"/>
                        </a:rPr>
                        <a:t>L90 LMF (25C)</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75k hours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&gt;50k hours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60k-100k hours L70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Not listed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88937201"/>
                  </a:ext>
                </a:extLst>
              </a:tr>
              <a:tr h="96446">
                <a:tc>
                  <a:txBody>
                    <a:bodyPr/>
                    <a:lstStyle/>
                    <a:p>
                      <a:pPr algn="l" fontAlgn="b"/>
                      <a:r>
                        <a:rPr lang="en-US" sz="700" b="0" i="0" u="sng" strike="noStrike">
                          <a:solidFill>
                            <a:srgbClr val="000000"/>
                          </a:solidFill>
                          <a:effectLst/>
                          <a:latin typeface="Calibri" panose="020F0502020204030204" pitchFamily="34" charset="0"/>
                        </a:rPr>
                        <a:t>Mechanical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121544076"/>
                  </a:ext>
                </a:extLst>
              </a:tr>
              <a:tr h="187820">
                <a:tc>
                  <a:txBody>
                    <a:bodyPr/>
                    <a:lstStyle/>
                    <a:p>
                      <a:pPr algn="l" fontAlgn="b"/>
                      <a:r>
                        <a:rPr lang="en-US" sz="700" b="0" i="0" u="none" strike="noStrike">
                          <a:solidFill>
                            <a:srgbClr val="000000"/>
                          </a:solidFill>
                          <a:effectLst/>
                          <a:latin typeface="Calibri" panose="020F0502020204030204" pitchFamily="34" charset="0"/>
                        </a:rPr>
                        <a:t>Ambient Temp (Metal)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40C to -40C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40C to -40C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40C-60C to -40C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40C to -40C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37167015"/>
                  </a:ext>
                </a:extLst>
              </a:tr>
              <a:tr h="96446">
                <a:tc>
                  <a:txBody>
                    <a:bodyPr/>
                    <a:lstStyle/>
                    <a:p>
                      <a:pPr algn="l" fontAlgn="b"/>
                      <a:r>
                        <a:rPr lang="en-US" sz="700" b="0" i="0" u="none" strike="noStrike">
                          <a:solidFill>
                            <a:srgbClr val="000000"/>
                          </a:solidFill>
                          <a:effectLst/>
                          <a:latin typeface="Calibri" panose="020F0502020204030204" pitchFamily="34" charset="0"/>
                        </a:rPr>
                        <a:t>Lens Material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Glass, drop and flat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Silicone, flat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Glass, flat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Glass, flat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21428942"/>
                  </a:ext>
                </a:extLst>
              </a:tr>
              <a:tr h="96446">
                <a:tc>
                  <a:txBody>
                    <a:bodyPr/>
                    <a:lstStyle/>
                    <a:p>
                      <a:pPr algn="l" fontAlgn="b"/>
                      <a:r>
                        <a:rPr lang="en-US" sz="700" b="0" i="0" u="none" strike="noStrike">
                          <a:solidFill>
                            <a:srgbClr val="000000"/>
                          </a:solidFill>
                          <a:effectLst/>
                          <a:latin typeface="Calibri" panose="020F0502020204030204" pitchFamily="34" charset="0"/>
                        </a:rPr>
                        <a:t>Weight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12 lbs.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15 lbs. (shipping weight)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Not listed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26 lbs, 33 lbs.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06832923"/>
                  </a:ext>
                </a:extLst>
              </a:tr>
              <a:tr h="96446">
                <a:tc>
                  <a:txBody>
                    <a:bodyPr/>
                    <a:lstStyle/>
                    <a:p>
                      <a:pPr algn="l" fontAlgn="b"/>
                      <a:r>
                        <a:rPr lang="en-US" sz="700" b="0" i="0" u="none" strike="noStrike">
                          <a:solidFill>
                            <a:srgbClr val="000000"/>
                          </a:solidFill>
                          <a:effectLst/>
                          <a:latin typeface="Calibri" panose="020F0502020204030204" pitchFamily="34" charset="0"/>
                        </a:rPr>
                        <a:t>Certifications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UL, RoHS, Hazloc, NSF</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UL, RoHS, </a:t>
                      </a:r>
                      <a:r>
                        <a:rPr lang="en-US" sz="700" b="0" i="0" u="none" strike="noStrike" dirty="0" err="1">
                          <a:solidFill>
                            <a:srgbClr val="000000"/>
                          </a:solidFill>
                          <a:effectLst/>
                          <a:latin typeface="Calibri" panose="020F0502020204030204" pitchFamily="34" charset="0"/>
                        </a:rPr>
                        <a:t>Hazloc</a:t>
                      </a:r>
                      <a:endParaRPr lang="en-US" sz="7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UL, RoHS, T24, Explosion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UL, RoHS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95113364"/>
                  </a:ext>
                </a:extLst>
              </a:tr>
              <a:tr h="187820">
                <a:tc>
                  <a:txBody>
                    <a:bodyPr/>
                    <a:lstStyle/>
                    <a:p>
                      <a:pPr algn="l" fontAlgn="b"/>
                      <a:r>
                        <a:rPr lang="en-US" sz="700" b="1" i="0" u="none" strike="noStrike">
                          <a:solidFill>
                            <a:srgbClr val="000000"/>
                          </a:solidFill>
                          <a:effectLst/>
                          <a:latin typeface="Calibri" panose="020F0502020204030204" pitchFamily="34" charset="0"/>
                        </a:rPr>
                        <a:t>Installation Experience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940490595"/>
                  </a:ext>
                </a:extLst>
              </a:tr>
              <a:tr h="96446">
                <a:tc>
                  <a:txBody>
                    <a:bodyPr/>
                    <a:lstStyle/>
                    <a:p>
                      <a:pPr algn="l" fontAlgn="b"/>
                      <a:r>
                        <a:rPr lang="en-US" sz="700" b="0" i="0" u="none" strike="noStrike">
                          <a:solidFill>
                            <a:srgbClr val="000000"/>
                          </a:solidFill>
                          <a:effectLst/>
                          <a:latin typeface="Calibri" panose="020F0502020204030204" pitchFamily="34" charset="0"/>
                        </a:rPr>
                        <a:t>Mounting Options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Direct, Pendant, H&amp;C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Direct, Pendant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Direct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Direct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17066437"/>
                  </a:ext>
                </a:extLst>
              </a:tr>
              <a:tr h="96446">
                <a:tc>
                  <a:txBody>
                    <a:bodyPr/>
                    <a:lstStyle/>
                    <a:p>
                      <a:pPr algn="l" fontAlgn="b"/>
                      <a:r>
                        <a:rPr lang="en-US" sz="700" b="0" i="0" u="none" strike="noStrike">
                          <a:solidFill>
                            <a:srgbClr val="000000"/>
                          </a:solidFill>
                          <a:effectLst/>
                          <a:latin typeface="Calibri" panose="020F0502020204030204" pitchFamily="34" charset="0"/>
                        </a:rPr>
                        <a:t>IP Rating</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IP66 (DM mount)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IP66 optics, IP54 housing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IP68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IP66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27979873"/>
                  </a:ext>
                </a:extLst>
              </a:tr>
              <a:tr h="192893">
                <a:tc>
                  <a:txBody>
                    <a:bodyPr/>
                    <a:lstStyle/>
                    <a:p>
                      <a:pPr algn="l" fontAlgn="b"/>
                      <a:r>
                        <a:rPr lang="en-US" sz="700" b="0" i="0" u="none" strike="noStrike">
                          <a:solidFill>
                            <a:srgbClr val="000000"/>
                          </a:solidFill>
                          <a:effectLst/>
                          <a:latin typeface="Calibri" panose="020F0502020204030204" pitchFamily="34" charset="0"/>
                        </a:rPr>
                        <a:t>Controls Integration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0-10V dim, PML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0-10V standard, motion sensor, Synapse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0-10V dim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0-10V dimming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82064639"/>
                  </a:ext>
                </a:extLst>
              </a:tr>
              <a:tr h="192893">
                <a:tc>
                  <a:txBody>
                    <a:bodyPr/>
                    <a:lstStyle/>
                    <a:p>
                      <a:pPr algn="l" fontAlgn="b"/>
                      <a:r>
                        <a:rPr lang="en-US" sz="700" b="0" i="0" u="none" strike="noStrike">
                          <a:solidFill>
                            <a:srgbClr val="000000"/>
                          </a:solidFill>
                          <a:effectLst/>
                          <a:latin typeface="Calibri" panose="020F0502020204030204" pitchFamily="34" charset="0"/>
                        </a:rPr>
                        <a:t>Retrofit kits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Various HID, Cree 304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LSI HID, Cree 228, Surface mount kit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Shoebox plate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Custom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72451610"/>
                  </a:ext>
                </a:extLst>
              </a:tr>
              <a:tr h="187820">
                <a:tc>
                  <a:txBody>
                    <a:bodyPr/>
                    <a:lstStyle/>
                    <a:p>
                      <a:pPr algn="l" fontAlgn="b"/>
                      <a:r>
                        <a:rPr lang="en-US" sz="700" b="1" i="0" u="none" strike="noStrike">
                          <a:solidFill>
                            <a:srgbClr val="000000"/>
                          </a:solidFill>
                          <a:effectLst/>
                          <a:latin typeface="Calibri" panose="020F0502020204030204" pitchFamily="34" charset="0"/>
                        </a:rPr>
                        <a:t>Ownership Experience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405817370"/>
                  </a:ext>
                </a:extLst>
              </a:tr>
              <a:tr h="96446">
                <a:tc>
                  <a:txBody>
                    <a:bodyPr/>
                    <a:lstStyle/>
                    <a:p>
                      <a:pPr algn="l" fontAlgn="b"/>
                      <a:r>
                        <a:rPr lang="en-US" sz="700" b="0" i="0" u="none" strike="noStrike">
                          <a:solidFill>
                            <a:srgbClr val="000000"/>
                          </a:solidFill>
                          <a:effectLst/>
                          <a:latin typeface="Calibri" panose="020F0502020204030204" pitchFamily="34" charset="0"/>
                        </a:rPr>
                        <a:t>Service Access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From below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From below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Above the deck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Not listed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9289013"/>
                  </a:ext>
                </a:extLst>
              </a:tr>
              <a:tr h="96446">
                <a:tc>
                  <a:txBody>
                    <a:bodyPr/>
                    <a:lstStyle/>
                    <a:p>
                      <a:pPr algn="l" fontAlgn="b"/>
                      <a:r>
                        <a:rPr lang="en-US" sz="700" b="0" i="0" u="none" strike="noStrike">
                          <a:solidFill>
                            <a:srgbClr val="000000"/>
                          </a:solidFill>
                          <a:effectLst/>
                          <a:latin typeface="Calibri" panose="020F0502020204030204" pitchFamily="34" charset="0"/>
                        </a:rPr>
                        <a:t>Warranty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10 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5 years, 10 year option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10 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5 years incl. color shift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42868870"/>
                  </a:ext>
                </a:extLst>
              </a:tr>
              <a:tr h="96446">
                <a:tc>
                  <a:txBody>
                    <a:bodyPr/>
                    <a:lstStyle/>
                    <a:p>
                      <a:pPr algn="l" fontAlgn="b"/>
                      <a:r>
                        <a:rPr lang="en-US" sz="700" b="0" i="0" u="none" strike="noStrike">
                          <a:solidFill>
                            <a:srgbClr val="000000"/>
                          </a:solidFill>
                          <a:effectLst/>
                          <a:latin typeface="Calibri" panose="020F0502020204030204" pitchFamily="34" charset="0"/>
                        </a:rPr>
                        <a:t>DLC Qualification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Premium/Standard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Premium/Standard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Premium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Premium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48620546"/>
                  </a:ext>
                </a:extLst>
              </a:tr>
              <a:tr h="96446">
                <a:tc>
                  <a:txBody>
                    <a:bodyPr/>
                    <a:lstStyle/>
                    <a:p>
                      <a:pPr algn="l" fontAlgn="b"/>
                      <a:r>
                        <a:rPr lang="en-US" sz="700" b="0" i="0" u="none" strike="noStrike">
                          <a:solidFill>
                            <a:srgbClr val="000000"/>
                          </a:solidFill>
                          <a:effectLst/>
                          <a:latin typeface="Calibri" panose="020F0502020204030204" pitchFamily="34" charset="0"/>
                        </a:rPr>
                        <a:t>Surge Protection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6 kV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6 kV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Not listed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dirty="0">
                          <a:solidFill>
                            <a:srgbClr val="000000"/>
                          </a:solidFill>
                          <a:effectLst/>
                          <a:latin typeface="Calibri" panose="020F0502020204030204" pitchFamily="34" charset="0"/>
                        </a:rPr>
                        <a:t>Not listed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65728146"/>
                  </a:ext>
                </a:extLst>
              </a:tr>
              <a:tr h="101269">
                <a:tc>
                  <a:txBody>
                    <a:bodyPr/>
                    <a:lstStyle/>
                    <a:p>
                      <a:pPr algn="l" fontAlgn="b"/>
                      <a:r>
                        <a:rPr lang="en-US" sz="700" b="0" i="0" u="none" strike="noStrike" dirty="0">
                          <a:solidFill>
                            <a:srgbClr val="000000"/>
                          </a:solidFill>
                          <a:effectLst/>
                          <a:latin typeface="Calibri" panose="020F0502020204030204" pitchFamily="34" charset="0"/>
                        </a:rPr>
                        <a:t>Shield Accessory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None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None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None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No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047313"/>
                  </a:ext>
                </a:extLst>
              </a:tr>
            </a:tbl>
          </a:graphicData>
        </a:graphic>
      </p:graphicFrame>
      <p:pic>
        <p:nvPicPr>
          <p:cNvPr id="17" name="Picture 16">
            <a:extLst>
              <a:ext uri="{FF2B5EF4-FFF2-40B4-BE49-F238E27FC236}">
                <a16:creationId xmlns:a16="http://schemas.microsoft.com/office/drawing/2014/main" id="{C86CE625-AF49-43B8-9242-20FDB4130E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640" t="7321" r="17088" b="7526"/>
          <a:stretch/>
        </p:blipFill>
        <p:spPr>
          <a:xfrm>
            <a:off x="2590800" y="590550"/>
            <a:ext cx="837248" cy="581628"/>
          </a:xfrm>
          <a:prstGeom prst="rect">
            <a:avLst/>
          </a:prstGeom>
        </p:spPr>
      </p:pic>
      <p:pic>
        <p:nvPicPr>
          <p:cNvPr id="18" name="Picture 17">
            <a:extLst>
              <a:ext uri="{FF2B5EF4-FFF2-40B4-BE49-F238E27FC236}">
                <a16:creationId xmlns:a16="http://schemas.microsoft.com/office/drawing/2014/main" id="{5AC0338A-1ABF-44E7-B565-D6D4ADD508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590550"/>
            <a:ext cx="537210" cy="537210"/>
          </a:xfrm>
          <a:prstGeom prst="rect">
            <a:avLst/>
          </a:prstGeom>
        </p:spPr>
      </p:pic>
      <p:pic>
        <p:nvPicPr>
          <p:cNvPr id="19" name="Picture 18">
            <a:extLst>
              <a:ext uri="{FF2B5EF4-FFF2-40B4-BE49-F238E27FC236}">
                <a16:creationId xmlns:a16="http://schemas.microsoft.com/office/drawing/2014/main" id="{6CEBA4C6-6206-4E82-B7BE-620F073478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20" t="17920" r="5174" b="18240"/>
          <a:stretch/>
        </p:blipFill>
        <p:spPr>
          <a:xfrm>
            <a:off x="5228911" y="640879"/>
            <a:ext cx="1013774" cy="480970"/>
          </a:xfrm>
          <a:prstGeom prst="rect">
            <a:avLst/>
          </a:prstGeom>
        </p:spPr>
      </p:pic>
      <p:pic>
        <p:nvPicPr>
          <p:cNvPr id="20" name="Picture 19">
            <a:extLst>
              <a:ext uri="{FF2B5EF4-FFF2-40B4-BE49-F238E27FC236}">
                <a16:creationId xmlns:a16="http://schemas.microsoft.com/office/drawing/2014/main" id="{F0259EF7-9837-4D45-B79A-3DF9F59D5E77}"/>
              </a:ext>
            </a:extLst>
          </p:cNvPr>
          <p:cNvPicPr>
            <a:picLocks noChangeAspect="1"/>
          </p:cNvPicPr>
          <p:nvPr/>
        </p:nvPicPr>
        <p:blipFill rotWithShape="1">
          <a:blip r:embed="rId5">
            <a:extLst>
              <a:ext uri="{28A0092B-C50C-407E-A947-70E740481C1C}">
                <a14:useLocalDpi xmlns:a14="http://schemas.microsoft.com/office/drawing/2010/main" val="0"/>
              </a:ext>
            </a:extLst>
          </a:blip>
          <a:srcRect t="24640" b="25440"/>
          <a:stretch/>
        </p:blipFill>
        <p:spPr>
          <a:xfrm>
            <a:off x="6446075" y="614664"/>
            <a:ext cx="1302728" cy="533400"/>
          </a:xfrm>
          <a:prstGeom prst="rect">
            <a:avLst/>
          </a:prstGeom>
        </p:spPr>
      </p:pic>
      <p:sp>
        <p:nvSpPr>
          <p:cNvPr id="10" name="Rectangle 9">
            <a:extLst>
              <a:ext uri="{FF2B5EF4-FFF2-40B4-BE49-F238E27FC236}">
                <a16:creationId xmlns:a16="http://schemas.microsoft.com/office/drawing/2014/main" id="{9E5CDE66-77DC-44F7-A060-3B49FCED5E4E}"/>
              </a:ext>
            </a:extLst>
          </p:cNvPr>
          <p:cNvSpPr/>
          <p:nvPr/>
        </p:nvSpPr>
        <p:spPr>
          <a:xfrm>
            <a:off x="3673946" y="429697"/>
            <a:ext cx="1351575" cy="4556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13" name="Rectangle 12">
            <a:extLst>
              <a:ext uri="{FF2B5EF4-FFF2-40B4-BE49-F238E27FC236}">
                <a16:creationId xmlns:a16="http://schemas.microsoft.com/office/drawing/2014/main" id="{363F27F5-06F5-4806-9849-1FB03E8880C0}"/>
              </a:ext>
            </a:extLst>
          </p:cNvPr>
          <p:cNvSpPr/>
          <p:nvPr/>
        </p:nvSpPr>
        <p:spPr>
          <a:xfrm>
            <a:off x="5025521" y="425063"/>
            <a:ext cx="1468333" cy="45612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dirty="0">
              <a:solidFill>
                <a:schemeClr val="tx1"/>
              </a:solidFill>
            </a:endParaRPr>
          </a:p>
        </p:txBody>
      </p:sp>
      <p:sp>
        <p:nvSpPr>
          <p:cNvPr id="14" name="TextBox 13">
            <a:extLst>
              <a:ext uri="{FF2B5EF4-FFF2-40B4-BE49-F238E27FC236}">
                <a16:creationId xmlns:a16="http://schemas.microsoft.com/office/drawing/2014/main" id="{B1370276-CC94-4CA5-9489-4B0BD4756F55}"/>
              </a:ext>
            </a:extLst>
          </p:cNvPr>
          <p:cNvSpPr txBox="1"/>
          <p:nvPr/>
        </p:nvSpPr>
        <p:spPr>
          <a:xfrm>
            <a:off x="6036134" y="82986"/>
            <a:ext cx="1797226" cy="276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lgn="ctr">
              <a:defRPr sz="12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Identified for tear-down </a:t>
            </a:r>
          </a:p>
        </p:txBody>
      </p:sp>
      <p:sp>
        <p:nvSpPr>
          <p:cNvPr id="2" name="Oval 1">
            <a:extLst>
              <a:ext uri="{FF2B5EF4-FFF2-40B4-BE49-F238E27FC236}">
                <a16:creationId xmlns:a16="http://schemas.microsoft.com/office/drawing/2014/main" id="{10552BBC-2DF1-4C34-B984-933EE7243A46}"/>
              </a:ext>
            </a:extLst>
          </p:cNvPr>
          <p:cNvSpPr/>
          <p:nvPr/>
        </p:nvSpPr>
        <p:spPr>
          <a:xfrm>
            <a:off x="5334000" y="2977894"/>
            <a:ext cx="908685" cy="203456"/>
          </a:xfrm>
          <a:prstGeom prst="ellipse">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E8023AF-D313-45D6-94AC-A31DA34D9D57}"/>
              </a:ext>
            </a:extLst>
          </p:cNvPr>
          <p:cNvSpPr/>
          <p:nvPr/>
        </p:nvSpPr>
        <p:spPr>
          <a:xfrm>
            <a:off x="5052077" y="2158486"/>
            <a:ext cx="1441777" cy="337064"/>
          </a:xfrm>
          <a:prstGeom prst="ellipse">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572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Value Proposition</a:t>
            </a:r>
          </a:p>
        </p:txBody>
      </p:sp>
      <p:sp>
        <p:nvSpPr>
          <p:cNvPr id="3" name="TextBox 2">
            <a:extLst>
              <a:ext uri="{FF2B5EF4-FFF2-40B4-BE49-F238E27FC236}">
                <a16:creationId xmlns:a16="http://schemas.microsoft.com/office/drawing/2014/main" id="{1FBC9302-54A1-461C-A94B-CADFF107F4B4}"/>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149381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5A4B72-6DB9-44AE-B987-11505887A1EB}"/>
              </a:ext>
            </a:extLst>
          </p:cNvPr>
          <p:cNvSpPr>
            <a:spLocks noGrp="1"/>
          </p:cNvSpPr>
          <p:nvPr>
            <p:ph idx="1"/>
          </p:nvPr>
        </p:nvSpPr>
        <p:spPr/>
        <p:txBody>
          <a:bodyPr/>
          <a:lstStyle/>
          <a:p>
            <a:r>
              <a:rPr lang="en-US" dirty="0"/>
              <a:t>Executive Summary</a:t>
            </a:r>
          </a:p>
          <a:p>
            <a:r>
              <a:rPr lang="en-US" dirty="0"/>
              <a:t>Total Market Opportunity</a:t>
            </a:r>
          </a:p>
          <a:p>
            <a:r>
              <a:rPr lang="en-US" dirty="0"/>
              <a:t>Project Overview</a:t>
            </a:r>
          </a:p>
          <a:p>
            <a:r>
              <a:rPr lang="en-US" dirty="0"/>
              <a:t>Competitive Landscape</a:t>
            </a:r>
          </a:p>
          <a:p>
            <a:r>
              <a:rPr lang="en-US" dirty="0"/>
              <a:t>Value Proposition</a:t>
            </a:r>
          </a:p>
          <a:p>
            <a:r>
              <a:rPr lang="en-US" dirty="0"/>
              <a:t>Financial Summary</a:t>
            </a:r>
          </a:p>
          <a:p>
            <a:r>
              <a:rPr lang="en-US" dirty="0"/>
              <a:t>Risks</a:t>
            </a:r>
          </a:p>
          <a:p>
            <a:r>
              <a:rPr lang="en-US" dirty="0"/>
              <a:t>Key Project Metrics</a:t>
            </a:r>
          </a:p>
        </p:txBody>
      </p:sp>
      <p:sp>
        <p:nvSpPr>
          <p:cNvPr id="3" name="Title 2">
            <a:extLst>
              <a:ext uri="{FF2B5EF4-FFF2-40B4-BE49-F238E27FC236}">
                <a16:creationId xmlns:a16="http://schemas.microsoft.com/office/drawing/2014/main" id="{6548B6C3-B713-451F-AF48-066ADBA3BFF0}"/>
              </a:ext>
            </a:extLst>
          </p:cNvPr>
          <p:cNvSpPr>
            <a:spLocks noGrp="1"/>
          </p:cNvSpPr>
          <p:nvPr>
            <p:ph type="title"/>
          </p:nvPr>
        </p:nvSpPr>
        <p:spPr/>
        <p:txBody>
          <a:bodyPr/>
          <a:lstStyle/>
          <a:p>
            <a:r>
              <a:rPr lang="en-US" dirty="0"/>
              <a:t>Agenda</a:t>
            </a:r>
          </a:p>
        </p:txBody>
      </p:sp>
      <p:sp>
        <p:nvSpPr>
          <p:cNvPr id="5" name="TextBox 4">
            <a:extLst>
              <a:ext uri="{FF2B5EF4-FFF2-40B4-BE49-F238E27FC236}">
                <a16:creationId xmlns:a16="http://schemas.microsoft.com/office/drawing/2014/main" id="{B4078081-F963-4960-810A-6F55B5025A0A}"/>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3600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DF1617-5ACA-4123-853F-04324CA8927D}"/>
              </a:ext>
            </a:extLst>
          </p:cNvPr>
          <p:cNvSpPr>
            <a:spLocks noGrp="1"/>
          </p:cNvSpPr>
          <p:nvPr>
            <p:ph idx="1"/>
          </p:nvPr>
        </p:nvSpPr>
        <p:spPr/>
        <p:txBody>
          <a:bodyPr/>
          <a:lstStyle/>
          <a:p>
            <a:pPr marL="0" indent="0">
              <a:buNone/>
            </a:pPr>
            <a:r>
              <a:rPr lang="en-US" dirty="0"/>
              <a:t>Project </a:t>
            </a:r>
            <a:r>
              <a:rPr lang="en-US" dirty="0" err="1"/>
              <a:t>Cylon</a:t>
            </a:r>
            <a:r>
              <a:rPr lang="en-US" dirty="0"/>
              <a:t> will reaffirm Cree Lighting as an innovative market leader in the Canopy market with a focus on Petroleum. The design will meet a very broad range of customer requirements in various Canopy &amp; Soffit applications. Innovative installation &amp; maintenance methods along with tunable options will add value to customers and help lock our product in on many large Petroleum customer specs. This product will enable us to better answer current and future market pressures while improving our margin.</a:t>
            </a:r>
          </a:p>
          <a:p>
            <a:pPr marL="0" indent="0">
              <a:buNone/>
            </a:pPr>
            <a:endParaRPr lang="en-US" dirty="0"/>
          </a:p>
        </p:txBody>
      </p:sp>
      <p:sp>
        <p:nvSpPr>
          <p:cNvPr id="3" name="Title 2">
            <a:extLst>
              <a:ext uri="{FF2B5EF4-FFF2-40B4-BE49-F238E27FC236}">
                <a16:creationId xmlns:a16="http://schemas.microsoft.com/office/drawing/2014/main" id="{E02DE5AE-0D52-4E56-AFEB-0C7C555BE7FB}"/>
              </a:ext>
            </a:extLst>
          </p:cNvPr>
          <p:cNvSpPr>
            <a:spLocks noGrp="1"/>
          </p:cNvSpPr>
          <p:nvPr>
            <p:ph type="title"/>
          </p:nvPr>
        </p:nvSpPr>
        <p:spPr/>
        <p:txBody>
          <a:bodyPr/>
          <a:lstStyle/>
          <a:p>
            <a:r>
              <a:rPr lang="en-US" dirty="0"/>
              <a:t>Value Proposition</a:t>
            </a:r>
          </a:p>
        </p:txBody>
      </p:sp>
      <p:sp>
        <p:nvSpPr>
          <p:cNvPr id="4" name="TextBox 3">
            <a:extLst>
              <a:ext uri="{FF2B5EF4-FFF2-40B4-BE49-F238E27FC236}">
                <a16:creationId xmlns:a16="http://schemas.microsoft.com/office/drawing/2014/main" id="{88F22399-9337-4D72-8B43-87FD822D6AD4}"/>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pic>
        <p:nvPicPr>
          <p:cNvPr id="6" name="Picture 5">
            <a:extLst>
              <a:ext uri="{FF2B5EF4-FFF2-40B4-BE49-F238E27FC236}">
                <a16:creationId xmlns:a16="http://schemas.microsoft.com/office/drawing/2014/main" id="{17BEE668-52EB-4239-89AE-453751AC3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077805"/>
            <a:ext cx="3581400" cy="1881915"/>
          </a:xfrm>
          <a:prstGeom prst="rect">
            <a:avLst/>
          </a:prstGeom>
        </p:spPr>
      </p:pic>
    </p:spTree>
    <p:extLst>
      <p:ext uri="{BB962C8B-B14F-4D97-AF65-F5344CB8AC3E}">
        <p14:creationId xmlns:p14="http://schemas.microsoft.com/office/powerpoint/2010/main" val="241770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Financial Summary</a:t>
            </a:r>
          </a:p>
        </p:txBody>
      </p:sp>
      <p:sp>
        <p:nvSpPr>
          <p:cNvPr id="3" name="TextBox 2">
            <a:extLst>
              <a:ext uri="{FF2B5EF4-FFF2-40B4-BE49-F238E27FC236}">
                <a16:creationId xmlns:a16="http://schemas.microsoft.com/office/drawing/2014/main" id="{EBE579C8-FE17-49C3-8C6D-14B3BC081FDD}"/>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4012735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A90B9F-21A3-4465-8919-134DD8819B2E}"/>
              </a:ext>
            </a:extLst>
          </p:cNvPr>
          <p:cNvSpPr>
            <a:spLocks noGrp="1"/>
          </p:cNvSpPr>
          <p:nvPr>
            <p:ph sz="half" idx="2"/>
          </p:nvPr>
        </p:nvSpPr>
        <p:spPr>
          <a:xfrm>
            <a:off x="4724400" y="660576"/>
            <a:ext cx="4191000" cy="3623072"/>
          </a:xfrm>
        </p:spPr>
        <p:txBody>
          <a:bodyPr/>
          <a:lstStyle/>
          <a:p>
            <a:pPr marL="285750" indent="-285750"/>
            <a:r>
              <a:rPr lang="en-US" sz="1600" dirty="0">
                <a:cs typeface="Roboto Light"/>
              </a:rPr>
              <a:t>Volume Projection Support</a:t>
            </a:r>
          </a:p>
          <a:p>
            <a:pPr marL="626673" lvl="1" indent="-285750"/>
            <a:r>
              <a:rPr lang="en-US" sz="1400" dirty="0">
                <a:cs typeface="Roboto Light"/>
              </a:rPr>
              <a:t>Market size &amp; projections</a:t>
            </a:r>
          </a:p>
          <a:p>
            <a:pPr marL="626673" lvl="1" indent="-285750"/>
            <a:r>
              <a:rPr lang="en-US" sz="1400" dirty="0">
                <a:cs typeface="Roboto Light"/>
              </a:rPr>
              <a:t>Current Cree product volume trend &amp; share</a:t>
            </a:r>
          </a:p>
          <a:p>
            <a:pPr marL="626673" lvl="1" indent="-285750"/>
            <a:r>
              <a:rPr lang="en-US" sz="1400" dirty="0">
                <a:cs typeface="Roboto Light"/>
              </a:rPr>
              <a:t>Added value/options that support increases</a:t>
            </a:r>
          </a:p>
          <a:p>
            <a:pPr marL="626673" lvl="1" indent="-285750"/>
            <a:r>
              <a:rPr lang="en-US" sz="1400" dirty="0">
                <a:cs typeface="Roboto Light"/>
              </a:rPr>
              <a:t>Increased market share (why)</a:t>
            </a:r>
          </a:p>
          <a:p>
            <a:pPr marL="626673" lvl="1" indent="-285750"/>
            <a:r>
              <a:rPr lang="en-US" sz="1400" dirty="0">
                <a:cs typeface="Roboto Light"/>
              </a:rPr>
              <a:t>Cannibalization effects </a:t>
            </a:r>
            <a:endParaRPr lang="en-US" sz="1400" dirty="0"/>
          </a:p>
        </p:txBody>
      </p:sp>
      <p:sp>
        <p:nvSpPr>
          <p:cNvPr id="3" name="Title 2">
            <a:extLst>
              <a:ext uri="{FF2B5EF4-FFF2-40B4-BE49-F238E27FC236}">
                <a16:creationId xmlns:a16="http://schemas.microsoft.com/office/drawing/2014/main" id="{A06D6992-8C29-487C-AA81-972FF2C4DD92}"/>
              </a:ext>
            </a:extLst>
          </p:cNvPr>
          <p:cNvSpPr>
            <a:spLocks noGrp="1"/>
          </p:cNvSpPr>
          <p:nvPr>
            <p:ph type="title"/>
          </p:nvPr>
        </p:nvSpPr>
        <p:spPr/>
        <p:txBody>
          <a:bodyPr/>
          <a:lstStyle/>
          <a:p>
            <a:r>
              <a:rPr lang="en-US" dirty="0"/>
              <a:t>Annual Volume Projections</a:t>
            </a:r>
          </a:p>
        </p:txBody>
      </p:sp>
      <p:sp>
        <p:nvSpPr>
          <p:cNvPr id="7" name="TextBox 6">
            <a:extLst>
              <a:ext uri="{FF2B5EF4-FFF2-40B4-BE49-F238E27FC236}">
                <a16:creationId xmlns:a16="http://schemas.microsoft.com/office/drawing/2014/main" id="{9AC614D0-FDA5-4F8E-9553-B16176D769C9}"/>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graphicFrame>
        <p:nvGraphicFramePr>
          <p:cNvPr id="9" name="Chart 8">
            <a:extLst>
              <a:ext uri="{FF2B5EF4-FFF2-40B4-BE49-F238E27FC236}">
                <a16:creationId xmlns:a16="http://schemas.microsoft.com/office/drawing/2014/main" id="{D627CCAC-8F9C-4CD2-A8B5-1C63CAD2C880}"/>
              </a:ext>
            </a:extLst>
          </p:cNvPr>
          <p:cNvGraphicFramePr>
            <a:graphicFrameLocks/>
          </p:cNvGraphicFramePr>
          <p:nvPr>
            <p:extLst>
              <p:ext uri="{D42A27DB-BD31-4B8C-83A1-F6EECF244321}">
                <p14:modId xmlns:p14="http://schemas.microsoft.com/office/powerpoint/2010/main" val="1667646342"/>
              </p:ext>
            </p:extLst>
          </p:nvPr>
        </p:nvGraphicFramePr>
        <p:xfrm>
          <a:off x="73819" y="794736"/>
          <a:ext cx="4948238" cy="39961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2453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A90B9F-21A3-4465-8919-134DD8819B2E}"/>
              </a:ext>
            </a:extLst>
          </p:cNvPr>
          <p:cNvSpPr>
            <a:spLocks noGrp="1"/>
          </p:cNvSpPr>
          <p:nvPr>
            <p:ph sz="half" idx="2"/>
          </p:nvPr>
        </p:nvSpPr>
        <p:spPr>
          <a:xfrm>
            <a:off x="4724400" y="1507524"/>
            <a:ext cx="4357816" cy="2776124"/>
          </a:xfrm>
        </p:spPr>
        <p:txBody>
          <a:bodyPr/>
          <a:lstStyle/>
          <a:p>
            <a:pPr marL="285750" indent="-285750"/>
            <a:r>
              <a:rPr lang="en-US" sz="1600" dirty="0">
                <a:cs typeface="Roboto Light"/>
              </a:rPr>
              <a:t>Cannibalization of CPY250</a:t>
            </a:r>
          </a:p>
          <a:p>
            <a:pPr marL="626673" lvl="1" indent="-285750"/>
            <a:r>
              <a:rPr lang="en-US" sz="1400" dirty="0">
                <a:cs typeface="Roboto Light"/>
              </a:rPr>
              <a:t>CPY has a 42-43% SM projection</a:t>
            </a:r>
          </a:p>
          <a:p>
            <a:pPr marL="626673" lvl="1" indent="-285750"/>
            <a:r>
              <a:rPr lang="en-US" sz="1400" dirty="0" err="1">
                <a:cs typeface="Roboto Light"/>
              </a:rPr>
              <a:t>Cylon</a:t>
            </a:r>
            <a:r>
              <a:rPr lang="en-US" sz="1400" dirty="0">
                <a:cs typeface="Roboto Light"/>
              </a:rPr>
              <a:t> has a 50% SM target</a:t>
            </a:r>
          </a:p>
          <a:p>
            <a:pPr marL="626673" lvl="1" indent="-285750"/>
            <a:r>
              <a:rPr lang="en-US" sz="1400" dirty="0">
                <a:cs typeface="Roboto Light"/>
              </a:rPr>
              <a:t>Will allow us to sunset 228, 304 whereby streamlining needs</a:t>
            </a:r>
          </a:p>
        </p:txBody>
      </p:sp>
      <p:sp>
        <p:nvSpPr>
          <p:cNvPr id="3" name="Title 2">
            <a:extLst>
              <a:ext uri="{FF2B5EF4-FFF2-40B4-BE49-F238E27FC236}">
                <a16:creationId xmlns:a16="http://schemas.microsoft.com/office/drawing/2014/main" id="{A06D6992-8C29-487C-AA81-972FF2C4DD92}"/>
              </a:ext>
            </a:extLst>
          </p:cNvPr>
          <p:cNvSpPr>
            <a:spLocks noGrp="1"/>
          </p:cNvSpPr>
          <p:nvPr>
            <p:ph type="title"/>
          </p:nvPr>
        </p:nvSpPr>
        <p:spPr/>
        <p:txBody>
          <a:bodyPr/>
          <a:lstStyle/>
          <a:p>
            <a:r>
              <a:rPr lang="en-US" dirty="0"/>
              <a:t>Cannibalization</a:t>
            </a:r>
          </a:p>
        </p:txBody>
      </p:sp>
      <p:sp>
        <p:nvSpPr>
          <p:cNvPr id="7" name="TextBox 6">
            <a:extLst>
              <a:ext uri="{FF2B5EF4-FFF2-40B4-BE49-F238E27FC236}">
                <a16:creationId xmlns:a16="http://schemas.microsoft.com/office/drawing/2014/main" id="{9AC614D0-FDA5-4F8E-9553-B16176D769C9}"/>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graphicFrame>
        <p:nvGraphicFramePr>
          <p:cNvPr id="6" name="Chart 5">
            <a:extLst>
              <a:ext uri="{FF2B5EF4-FFF2-40B4-BE49-F238E27FC236}">
                <a16:creationId xmlns:a16="http://schemas.microsoft.com/office/drawing/2014/main" id="{6450C392-375D-437D-8C14-5C2D459A25EC}"/>
              </a:ext>
            </a:extLst>
          </p:cNvPr>
          <p:cNvGraphicFramePr>
            <a:graphicFrameLocks/>
          </p:cNvGraphicFramePr>
          <p:nvPr>
            <p:extLst>
              <p:ext uri="{D42A27DB-BD31-4B8C-83A1-F6EECF244321}">
                <p14:modId xmlns:p14="http://schemas.microsoft.com/office/powerpoint/2010/main" val="2543155850"/>
              </p:ext>
            </p:extLst>
          </p:nvPr>
        </p:nvGraphicFramePr>
        <p:xfrm>
          <a:off x="228600" y="1350169"/>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1974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7DFC8CC-A1D5-48ED-A642-B9637F4A6780}"/>
              </a:ext>
            </a:extLst>
          </p:cNvPr>
          <p:cNvSpPr>
            <a:spLocks noGrp="1"/>
          </p:cNvSpPr>
          <p:nvPr>
            <p:ph sz="half" idx="2"/>
          </p:nvPr>
        </p:nvSpPr>
        <p:spPr>
          <a:xfrm>
            <a:off x="5462016" y="993676"/>
            <a:ext cx="3602736" cy="3157133"/>
          </a:xfrm>
        </p:spPr>
        <p:txBody>
          <a:bodyPr/>
          <a:lstStyle/>
          <a:p>
            <a:r>
              <a:rPr lang="en-US" sz="1600" dirty="0"/>
              <a:t>Assumes</a:t>
            </a:r>
          </a:p>
          <a:p>
            <a:pPr lvl="1"/>
            <a:r>
              <a:rPr lang="en-US" sz="1600" dirty="0"/>
              <a:t>50% SM target</a:t>
            </a:r>
          </a:p>
          <a:p>
            <a:pPr lvl="1"/>
            <a:r>
              <a:rPr lang="en-US" sz="1600" dirty="0"/>
              <a:t>Hits $190 price point for 13L</a:t>
            </a:r>
          </a:p>
          <a:p>
            <a:pPr lvl="2"/>
            <a:r>
              <a:rPr lang="en-US" sz="1400" dirty="0"/>
              <a:t>Petroleum market requirement</a:t>
            </a:r>
          </a:p>
        </p:txBody>
      </p:sp>
      <p:sp>
        <p:nvSpPr>
          <p:cNvPr id="6" name="Title 5">
            <a:extLst>
              <a:ext uri="{FF2B5EF4-FFF2-40B4-BE49-F238E27FC236}">
                <a16:creationId xmlns:a16="http://schemas.microsoft.com/office/drawing/2014/main" id="{FBA7F897-239B-43B3-A228-D5DFB8C3C85B}"/>
              </a:ext>
            </a:extLst>
          </p:cNvPr>
          <p:cNvSpPr>
            <a:spLocks noGrp="1"/>
          </p:cNvSpPr>
          <p:nvPr>
            <p:ph type="title"/>
          </p:nvPr>
        </p:nvSpPr>
        <p:spPr/>
        <p:txBody>
          <a:bodyPr/>
          <a:lstStyle/>
          <a:p>
            <a:r>
              <a:rPr lang="en-US" dirty="0"/>
              <a:t>Financial Summary</a:t>
            </a:r>
            <a:endParaRPr lang="en-US" sz="1800" dirty="0">
              <a:solidFill>
                <a:srgbClr val="0000FF"/>
              </a:solidFill>
              <a:latin typeface="+mn-lt"/>
              <a:ea typeface="+mn-ea"/>
              <a:cs typeface="+mn-cs"/>
            </a:endParaRPr>
          </a:p>
        </p:txBody>
      </p:sp>
      <p:sp>
        <p:nvSpPr>
          <p:cNvPr id="11" name="TextBox 10">
            <a:extLst>
              <a:ext uri="{FF2B5EF4-FFF2-40B4-BE49-F238E27FC236}">
                <a16:creationId xmlns:a16="http://schemas.microsoft.com/office/drawing/2014/main" id="{635C44F7-4FE6-4409-9D4A-EC4BDB5E124A}"/>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
        <p:nvSpPr>
          <p:cNvPr id="12" name="TextBox 11">
            <a:extLst>
              <a:ext uri="{FF2B5EF4-FFF2-40B4-BE49-F238E27FC236}">
                <a16:creationId xmlns:a16="http://schemas.microsoft.com/office/drawing/2014/main" id="{C4595B52-F7D6-4EA8-9ACC-66BD17A2E2B3}"/>
              </a:ext>
            </a:extLst>
          </p:cNvPr>
          <p:cNvSpPr txBox="1"/>
          <p:nvPr/>
        </p:nvSpPr>
        <p:spPr>
          <a:xfrm>
            <a:off x="6629400" y="209550"/>
            <a:ext cx="2514600" cy="307742"/>
          </a:xfrm>
          <a:prstGeom prst="rect">
            <a:avLst/>
          </a:prstGeom>
          <a:noFill/>
        </p:spPr>
        <p:txBody>
          <a:bodyPr wrap="square" lIns="91410" tIns="45703" rIns="91410" bIns="45703" rtlCol="0">
            <a:spAutoFit/>
          </a:bodyPr>
          <a:lstStyle/>
          <a:p>
            <a:r>
              <a:rPr lang="en-US" sz="1400" u="sng" dirty="0">
                <a:solidFill>
                  <a:srgbClr val="0000FF"/>
                </a:solidFill>
              </a:rPr>
              <a:t>Insert link to QLP5.29C </a:t>
            </a:r>
            <a:endParaRPr lang="en-US" sz="1400" u="sng" dirty="0">
              <a:solidFill>
                <a:srgbClr val="0000FF"/>
              </a:solidFill>
              <a:cs typeface="Roboto Light"/>
            </a:endParaRPr>
          </a:p>
        </p:txBody>
      </p:sp>
      <p:pic>
        <p:nvPicPr>
          <p:cNvPr id="2" name="Picture 1">
            <a:extLst>
              <a:ext uri="{FF2B5EF4-FFF2-40B4-BE49-F238E27FC236}">
                <a16:creationId xmlns:a16="http://schemas.microsoft.com/office/drawing/2014/main" id="{3BF5BC79-718E-44FB-81B0-192DD0C11094}"/>
              </a:ext>
            </a:extLst>
          </p:cNvPr>
          <p:cNvPicPr>
            <a:picLocks noChangeAspect="1"/>
          </p:cNvPicPr>
          <p:nvPr/>
        </p:nvPicPr>
        <p:blipFill>
          <a:blip r:embed="rId2"/>
          <a:stretch>
            <a:fillRect/>
          </a:stretch>
        </p:blipFill>
        <p:spPr>
          <a:xfrm>
            <a:off x="359813" y="993677"/>
            <a:ext cx="4888253" cy="2285971"/>
          </a:xfrm>
          <a:prstGeom prst="rect">
            <a:avLst/>
          </a:prstGeom>
        </p:spPr>
      </p:pic>
    </p:spTree>
    <p:extLst>
      <p:ext uri="{BB962C8B-B14F-4D97-AF65-F5344CB8AC3E}">
        <p14:creationId xmlns:p14="http://schemas.microsoft.com/office/powerpoint/2010/main" val="336689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Business Unit Risk Assessment</a:t>
            </a:r>
          </a:p>
        </p:txBody>
      </p:sp>
      <p:sp>
        <p:nvSpPr>
          <p:cNvPr id="3" name="TextBox 2">
            <a:extLst>
              <a:ext uri="{FF2B5EF4-FFF2-40B4-BE49-F238E27FC236}">
                <a16:creationId xmlns:a16="http://schemas.microsoft.com/office/drawing/2014/main" id="{B5C83794-307E-4363-8F1C-28F823026695}"/>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2567411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0AEFC-6140-4FB2-9261-28C0786FC042}"/>
              </a:ext>
            </a:extLst>
          </p:cNvPr>
          <p:cNvSpPr>
            <a:spLocks noGrp="1"/>
          </p:cNvSpPr>
          <p:nvPr>
            <p:ph type="title"/>
          </p:nvPr>
        </p:nvSpPr>
        <p:spPr>
          <a:xfrm>
            <a:off x="253314" y="199785"/>
            <a:ext cx="8153400" cy="381000"/>
          </a:xfrm>
        </p:spPr>
        <p:txBody>
          <a:bodyPr/>
          <a:lstStyle/>
          <a:p>
            <a:r>
              <a:rPr lang="en-US" dirty="0" err="1"/>
              <a:t>Cylon</a:t>
            </a:r>
            <a:r>
              <a:rPr lang="en-US" dirty="0"/>
              <a:t> Project Impact - Do Nothing vs Do</a:t>
            </a:r>
          </a:p>
        </p:txBody>
      </p:sp>
      <p:sp>
        <p:nvSpPr>
          <p:cNvPr id="2" name="Rectangle 1">
            <a:extLst>
              <a:ext uri="{FF2B5EF4-FFF2-40B4-BE49-F238E27FC236}">
                <a16:creationId xmlns:a16="http://schemas.microsoft.com/office/drawing/2014/main" id="{60AE18DA-7C55-469E-98F6-3323031312C9}"/>
              </a:ext>
            </a:extLst>
          </p:cNvPr>
          <p:cNvSpPr/>
          <p:nvPr/>
        </p:nvSpPr>
        <p:spPr>
          <a:xfrm>
            <a:off x="4191000" y="2266950"/>
            <a:ext cx="11430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5218FF-BDAA-4DB3-8098-25EF45EA7035}"/>
              </a:ext>
            </a:extLst>
          </p:cNvPr>
          <p:cNvCxnSpPr/>
          <p:nvPr/>
        </p:nvCxnSpPr>
        <p:spPr>
          <a:xfrm>
            <a:off x="4447032" y="697702"/>
            <a:ext cx="0" cy="403860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0F8D6C0-C1F4-420F-ACAA-384502A6BA78}"/>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graphicFrame>
        <p:nvGraphicFramePr>
          <p:cNvPr id="8" name="Chart 7">
            <a:extLst>
              <a:ext uri="{FF2B5EF4-FFF2-40B4-BE49-F238E27FC236}">
                <a16:creationId xmlns:a16="http://schemas.microsoft.com/office/drawing/2014/main" id="{8FB95FC8-151F-4F27-8C4F-4575F0795B51}"/>
              </a:ext>
            </a:extLst>
          </p:cNvPr>
          <p:cNvGraphicFramePr>
            <a:graphicFrameLocks/>
          </p:cNvGraphicFramePr>
          <p:nvPr>
            <p:extLst>
              <p:ext uri="{D42A27DB-BD31-4B8C-83A1-F6EECF244321}">
                <p14:modId xmlns:p14="http://schemas.microsoft.com/office/powerpoint/2010/main" val="1726093832"/>
              </p:ext>
            </p:extLst>
          </p:nvPr>
        </p:nvGraphicFramePr>
        <p:xfrm>
          <a:off x="1" y="697701"/>
          <a:ext cx="4350544" cy="40290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794DF708-E76D-419E-9324-C6F27BF9B5E1}"/>
              </a:ext>
            </a:extLst>
          </p:cNvPr>
          <p:cNvGraphicFramePr>
            <a:graphicFrameLocks/>
          </p:cNvGraphicFramePr>
          <p:nvPr>
            <p:extLst>
              <p:ext uri="{D42A27DB-BD31-4B8C-83A1-F6EECF244321}">
                <p14:modId xmlns:p14="http://schemas.microsoft.com/office/powerpoint/2010/main" val="630567542"/>
              </p:ext>
            </p:extLst>
          </p:nvPr>
        </p:nvGraphicFramePr>
        <p:xfrm>
          <a:off x="4543520" y="697701"/>
          <a:ext cx="4459986" cy="40290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1126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Key Project Metrics</a:t>
            </a:r>
          </a:p>
        </p:txBody>
      </p:sp>
      <p:sp>
        <p:nvSpPr>
          <p:cNvPr id="3" name="TextBox 2">
            <a:extLst>
              <a:ext uri="{FF2B5EF4-FFF2-40B4-BE49-F238E27FC236}">
                <a16:creationId xmlns:a16="http://schemas.microsoft.com/office/drawing/2014/main" id="{1D6F8F6F-0C53-491B-9BA5-2BD930AA8ECF}"/>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316344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880F10-DD7C-4521-8EEB-DBB702B2F7B9}"/>
              </a:ext>
            </a:extLst>
          </p:cNvPr>
          <p:cNvSpPr>
            <a:spLocks noGrp="1"/>
          </p:cNvSpPr>
          <p:nvPr>
            <p:ph idx="1"/>
          </p:nvPr>
        </p:nvSpPr>
        <p:spPr>
          <a:xfrm>
            <a:off x="457200" y="971550"/>
            <a:ext cx="8229600" cy="1843839"/>
          </a:xfrm>
        </p:spPr>
        <p:txBody>
          <a:bodyPr/>
          <a:lstStyle/>
          <a:p>
            <a:pPr marL="342900" indent="-342900">
              <a:buAutoNum type="arabicParenR"/>
            </a:pPr>
            <a:r>
              <a:rPr lang="en-US" dirty="0"/>
              <a:t>Minimum 150 LPW in 13,000 lumen 5700K for PDP ASP $185</a:t>
            </a:r>
          </a:p>
          <a:p>
            <a:pPr marL="342900" indent="-342900">
              <a:buAutoNum type="arabicParenR"/>
            </a:pPr>
            <a:r>
              <a:rPr lang="en-US" dirty="0"/>
              <a:t>Deliver to market (Orderable) at NACS/PEI 2020 (October 11-14)</a:t>
            </a:r>
          </a:p>
          <a:p>
            <a:pPr marL="342900" indent="-342900">
              <a:buAutoNum type="arabicParenR"/>
            </a:pPr>
            <a:r>
              <a:rPr lang="en-US" dirty="0"/>
              <a:t>Keep “Sparkle” option available</a:t>
            </a:r>
          </a:p>
          <a:p>
            <a:pPr marL="342900" indent="-342900">
              <a:buAutoNum type="arabicParenR"/>
            </a:pPr>
            <a:r>
              <a:rPr lang="en-US" dirty="0"/>
              <a:t>50% SM</a:t>
            </a:r>
          </a:p>
          <a:p>
            <a:endParaRPr lang="en-US" dirty="0"/>
          </a:p>
        </p:txBody>
      </p:sp>
      <p:sp>
        <p:nvSpPr>
          <p:cNvPr id="3" name="Title 2">
            <a:extLst>
              <a:ext uri="{FF2B5EF4-FFF2-40B4-BE49-F238E27FC236}">
                <a16:creationId xmlns:a16="http://schemas.microsoft.com/office/drawing/2014/main" id="{2D2DE963-90A2-454B-8388-804B26B3E1E9}"/>
              </a:ext>
            </a:extLst>
          </p:cNvPr>
          <p:cNvSpPr>
            <a:spLocks noGrp="1"/>
          </p:cNvSpPr>
          <p:nvPr>
            <p:ph type="title"/>
          </p:nvPr>
        </p:nvSpPr>
        <p:spPr/>
        <p:txBody>
          <a:bodyPr/>
          <a:lstStyle/>
          <a:p>
            <a:r>
              <a:rPr lang="en-US" dirty="0"/>
              <a:t>Key Project Metrics</a:t>
            </a:r>
          </a:p>
        </p:txBody>
      </p:sp>
      <p:sp>
        <p:nvSpPr>
          <p:cNvPr id="4" name="TextBox 3">
            <a:extLst>
              <a:ext uri="{FF2B5EF4-FFF2-40B4-BE49-F238E27FC236}">
                <a16:creationId xmlns:a16="http://schemas.microsoft.com/office/drawing/2014/main" id="{6868BD69-FBB0-471B-A3DE-E0615B5A0286}"/>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39986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880F10-DD7C-4521-8EEB-DBB702B2F7B9}"/>
              </a:ext>
            </a:extLst>
          </p:cNvPr>
          <p:cNvSpPr>
            <a:spLocks noGrp="1"/>
          </p:cNvSpPr>
          <p:nvPr>
            <p:ph idx="1"/>
          </p:nvPr>
        </p:nvSpPr>
        <p:spPr>
          <a:xfrm>
            <a:off x="457200" y="971550"/>
            <a:ext cx="8229600" cy="1843839"/>
          </a:xfrm>
        </p:spPr>
        <p:txBody>
          <a:bodyPr/>
          <a:lstStyle/>
          <a:p>
            <a:r>
              <a:rPr lang="en-US" dirty="0"/>
              <a:t>Deliver to market (Orderable) at NACS/PEI (October 11-14, 2020)</a:t>
            </a:r>
          </a:p>
          <a:p>
            <a:pPr lvl="1"/>
            <a:r>
              <a:rPr lang="en-US" dirty="0"/>
              <a:t>150+ LPW in 13,000 lumen 5700K</a:t>
            </a:r>
          </a:p>
          <a:p>
            <a:pPr lvl="1"/>
            <a:r>
              <a:rPr lang="en-US" dirty="0"/>
              <a:t>3000K &amp; 5700K 70CRI </a:t>
            </a:r>
          </a:p>
          <a:p>
            <a:pPr lvl="1"/>
            <a:r>
              <a:rPr lang="en-US" dirty="0"/>
              <a:t>CY-A-DM-D-13L-xxK7-UL-WH-HZ = $190 </a:t>
            </a:r>
            <a:r>
              <a:rPr lang="en-US" sz="1400" dirty="0"/>
              <a:t>(direct mount, drop lens/”sparkle”)</a:t>
            </a:r>
          </a:p>
          <a:p>
            <a:pPr lvl="1"/>
            <a:r>
              <a:rPr lang="en-US" dirty="0"/>
              <a:t>CY-A-DM-F-13L-xxK7-UL-WH-HZ = $180 </a:t>
            </a:r>
            <a:r>
              <a:rPr lang="en-US" sz="1400" dirty="0"/>
              <a:t>(direct mount, flat lens)</a:t>
            </a:r>
          </a:p>
          <a:p>
            <a:pPr lvl="1"/>
            <a:r>
              <a:rPr lang="en-US" dirty="0"/>
              <a:t>CY-A-RC-D-13L-xxK7-UL-WH-HZ = $190 </a:t>
            </a:r>
            <a:r>
              <a:rPr lang="en-US" sz="1400" dirty="0"/>
              <a:t>(recessed canopy, drop lens/”sparkle”)</a:t>
            </a:r>
            <a:endParaRPr lang="en-US" dirty="0"/>
          </a:p>
          <a:p>
            <a:pPr lvl="1"/>
            <a:r>
              <a:rPr lang="en-US" dirty="0"/>
              <a:t>CY-A-RC-F-13L-xxK7-UL-WH-HZ = $180 </a:t>
            </a:r>
            <a:r>
              <a:rPr lang="en-US" sz="1400" dirty="0"/>
              <a:t>(recessed canopy, flat lens)</a:t>
            </a:r>
          </a:p>
          <a:p>
            <a:pPr lvl="1"/>
            <a:r>
              <a:rPr lang="en-US" dirty="0"/>
              <a:t>50% SM</a:t>
            </a:r>
          </a:p>
          <a:p>
            <a:endParaRPr lang="en-US" dirty="0"/>
          </a:p>
        </p:txBody>
      </p:sp>
      <p:sp>
        <p:nvSpPr>
          <p:cNvPr id="3" name="Title 2">
            <a:extLst>
              <a:ext uri="{FF2B5EF4-FFF2-40B4-BE49-F238E27FC236}">
                <a16:creationId xmlns:a16="http://schemas.microsoft.com/office/drawing/2014/main" id="{2D2DE963-90A2-454B-8388-804B26B3E1E9}"/>
              </a:ext>
            </a:extLst>
          </p:cNvPr>
          <p:cNvSpPr>
            <a:spLocks noGrp="1"/>
          </p:cNvSpPr>
          <p:nvPr>
            <p:ph type="title"/>
          </p:nvPr>
        </p:nvSpPr>
        <p:spPr/>
        <p:txBody>
          <a:bodyPr/>
          <a:lstStyle/>
          <a:p>
            <a:r>
              <a:rPr lang="en-US" dirty="0"/>
              <a:t>Key Configurations Minimum Available at Launch</a:t>
            </a:r>
          </a:p>
        </p:txBody>
      </p:sp>
      <p:sp>
        <p:nvSpPr>
          <p:cNvPr id="4" name="TextBox 3">
            <a:extLst>
              <a:ext uri="{FF2B5EF4-FFF2-40B4-BE49-F238E27FC236}">
                <a16:creationId xmlns:a16="http://schemas.microsoft.com/office/drawing/2014/main" id="{6868BD69-FBB0-471B-A3DE-E0615B5A0286}"/>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203662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7A19DEB-D638-475A-AF21-F5B1D66488F1}"/>
              </a:ext>
            </a:extLst>
          </p:cNvPr>
          <p:cNvCxnSpPr/>
          <p:nvPr/>
        </p:nvCxnSpPr>
        <p:spPr>
          <a:xfrm>
            <a:off x="4574432" y="583660"/>
            <a:ext cx="0" cy="429719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831CF0E-36C0-4F8C-9D00-3F78AB0923CA}"/>
              </a:ext>
            </a:extLst>
          </p:cNvPr>
          <p:cNvSpPr txBox="1"/>
          <p:nvPr/>
        </p:nvSpPr>
        <p:spPr>
          <a:xfrm>
            <a:off x="4767361" y="2213765"/>
            <a:ext cx="4356044"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Key Product Features:</a:t>
            </a:r>
          </a:p>
          <a:p>
            <a:pPr marL="171446" indent="-171446" defTabSz="779054">
              <a:spcAft>
                <a:spcPts val="600"/>
              </a:spcAft>
              <a:buBlip>
                <a:blip r:embed="rId3"/>
              </a:buBlip>
            </a:pPr>
            <a:r>
              <a:rPr lang="en-US" sz="1200" dirty="0">
                <a:latin typeface="Arial"/>
              </a:rPr>
              <a:t>&gt;150LPW across the line with some higher LPW options</a:t>
            </a:r>
          </a:p>
          <a:p>
            <a:pPr marL="171446" indent="-171446" defTabSz="779054">
              <a:spcAft>
                <a:spcPts val="600"/>
              </a:spcAft>
              <a:buBlip>
                <a:blip r:embed="rId3"/>
              </a:buBlip>
            </a:pPr>
            <a:r>
              <a:rPr lang="en-US" sz="1200" dirty="0">
                <a:latin typeface="Arial"/>
              </a:rPr>
              <a:t>Retrofit solutions for all previous Cree Canopy products</a:t>
            </a:r>
          </a:p>
          <a:p>
            <a:pPr marL="171446" indent="-171446" defTabSz="779054">
              <a:spcAft>
                <a:spcPts val="600"/>
              </a:spcAft>
              <a:buBlip>
                <a:blip r:embed="rId3"/>
              </a:buBlip>
            </a:pPr>
            <a:r>
              <a:rPr lang="en-US" sz="1200" dirty="0">
                <a:latin typeface="Arial"/>
              </a:rPr>
              <a:t>Distributed Power solution to simplify install/maintenance</a:t>
            </a:r>
          </a:p>
          <a:p>
            <a:pPr marL="171446" indent="-171446" defTabSz="779054">
              <a:spcAft>
                <a:spcPts val="600"/>
              </a:spcAft>
              <a:buBlip>
                <a:blip r:embed="rId3"/>
              </a:buBlip>
            </a:pPr>
            <a:r>
              <a:rPr lang="en-US" sz="1200" dirty="0"/>
              <a:t>Large, clean-look optical center</a:t>
            </a:r>
          </a:p>
          <a:p>
            <a:pPr marL="171446" indent="-171446" defTabSz="779054">
              <a:spcAft>
                <a:spcPts val="600"/>
              </a:spcAft>
              <a:buBlip>
                <a:blip r:embed="rId3"/>
              </a:buBlip>
            </a:pPr>
            <a:r>
              <a:rPr lang="en-US" sz="1200" dirty="0">
                <a:latin typeface="Arial"/>
              </a:rPr>
              <a:t>Warranty Period: 10 Years </a:t>
            </a:r>
          </a:p>
        </p:txBody>
      </p:sp>
      <p:graphicFrame>
        <p:nvGraphicFramePr>
          <p:cNvPr id="14" name="Table 13">
            <a:extLst>
              <a:ext uri="{FF2B5EF4-FFF2-40B4-BE49-F238E27FC236}">
                <a16:creationId xmlns:a16="http://schemas.microsoft.com/office/drawing/2014/main" id="{F683778A-6B98-4DF4-97C1-9EF44A9F2123}"/>
              </a:ext>
            </a:extLst>
          </p:cNvPr>
          <p:cNvGraphicFramePr>
            <a:graphicFrameLocks noGrp="1"/>
          </p:cNvGraphicFramePr>
          <p:nvPr>
            <p:extLst/>
          </p:nvPr>
        </p:nvGraphicFramePr>
        <p:xfrm>
          <a:off x="248460" y="3680460"/>
          <a:ext cx="2743200" cy="1177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737653959"/>
                    </a:ext>
                  </a:extLst>
                </a:gridCol>
                <a:gridCol w="914400">
                  <a:extLst>
                    <a:ext uri="{9D8B030D-6E8A-4147-A177-3AD203B41FA5}">
                      <a16:colId xmlns:a16="http://schemas.microsoft.com/office/drawing/2014/main" val="2415598521"/>
                    </a:ext>
                  </a:extLst>
                </a:gridCol>
                <a:gridCol w="914400">
                  <a:extLst>
                    <a:ext uri="{9D8B030D-6E8A-4147-A177-3AD203B41FA5}">
                      <a16:colId xmlns:a16="http://schemas.microsoft.com/office/drawing/2014/main" val="792752747"/>
                    </a:ext>
                  </a:extLst>
                </a:gridCol>
              </a:tblGrid>
              <a:tr h="342900">
                <a:tc>
                  <a:txBody>
                    <a:bodyPr/>
                    <a:lstStyle/>
                    <a:p>
                      <a:pPr algn="ctr"/>
                      <a:r>
                        <a:rPr lang="en-US" sz="900" dirty="0"/>
                        <a:t>Financial Estimates</a:t>
                      </a:r>
                    </a:p>
                  </a:txBody>
                  <a:tcPr marL="68580" marR="68580" marT="34290" marB="34290" anchor="ctr"/>
                </a:tc>
                <a:tc>
                  <a:txBody>
                    <a:bodyPr/>
                    <a:lstStyle/>
                    <a:p>
                      <a:pPr algn="ctr"/>
                      <a:r>
                        <a:rPr lang="en-US" sz="900" dirty="0"/>
                        <a:t>Sales ($M)</a:t>
                      </a:r>
                    </a:p>
                  </a:txBody>
                  <a:tcPr marL="68580" marR="68580" marT="34290" marB="34290" anchor="ctr"/>
                </a:tc>
                <a:tc>
                  <a:txBody>
                    <a:bodyPr/>
                    <a:lstStyle/>
                    <a:p>
                      <a:pPr algn="ctr"/>
                      <a:r>
                        <a:rPr lang="en-US" sz="900" dirty="0"/>
                        <a:t>SM (%)</a:t>
                      </a:r>
                    </a:p>
                  </a:txBody>
                  <a:tcPr marL="68580" marR="68580" marT="34290" marB="34290" anchor="ctr"/>
                </a:tc>
                <a:extLst>
                  <a:ext uri="{0D108BD9-81ED-4DB2-BD59-A6C34878D82A}">
                    <a16:rowId xmlns:a16="http://schemas.microsoft.com/office/drawing/2014/main" val="4039631485"/>
                  </a:ext>
                </a:extLst>
              </a:tr>
              <a:tr h="278130">
                <a:tc>
                  <a:txBody>
                    <a:bodyPr/>
                    <a:lstStyle/>
                    <a:p>
                      <a:pPr algn="ctr"/>
                      <a:r>
                        <a:rPr lang="en-US" sz="900" dirty="0"/>
                        <a:t>Year 1</a:t>
                      </a:r>
                    </a:p>
                  </a:txBody>
                  <a:tcPr marL="68580" marR="68580" marT="34290" marB="34290" anchor="ctr"/>
                </a:tc>
                <a:tc>
                  <a:txBody>
                    <a:bodyPr/>
                    <a:lstStyle/>
                    <a:p>
                      <a:pPr algn="ctr"/>
                      <a:r>
                        <a:rPr lang="en-US" sz="900" dirty="0"/>
                        <a:t>$4.3</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943011912"/>
                  </a:ext>
                </a:extLst>
              </a:tr>
              <a:tr h="278130">
                <a:tc>
                  <a:txBody>
                    <a:bodyPr/>
                    <a:lstStyle/>
                    <a:p>
                      <a:pPr algn="ctr"/>
                      <a:r>
                        <a:rPr lang="en-US" sz="900" dirty="0"/>
                        <a:t>Year 2</a:t>
                      </a:r>
                    </a:p>
                  </a:txBody>
                  <a:tcPr marL="68580" marR="68580" marT="34290" marB="34290" anchor="ctr"/>
                </a:tc>
                <a:tc>
                  <a:txBody>
                    <a:bodyPr/>
                    <a:lstStyle/>
                    <a:p>
                      <a:pPr algn="ctr"/>
                      <a:r>
                        <a:rPr lang="en-US" sz="900" dirty="0"/>
                        <a:t>$7.4</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1726543511"/>
                  </a:ext>
                </a:extLst>
              </a:tr>
              <a:tr h="278130">
                <a:tc>
                  <a:txBody>
                    <a:bodyPr/>
                    <a:lstStyle/>
                    <a:p>
                      <a:pPr algn="ctr"/>
                      <a:r>
                        <a:rPr lang="en-US" sz="900" dirty="0"/>
                        <a:t>Year 3</a:t>
                      </a:r>
                    </a:p>
                  </a:txBody>
                  <a:tcPr marL="68580" marR="68580" marT="34290" marB="34290" anchor="ctr"/>
                </a:tc>
                <a:tc>
                  <a:txBody>
                    <a:bodyPr/>
                    <a:lstStyle/>
                    <a:p>
                      <a:pPr algn="ctr"/>
                      <a:r>
                        <a:rPr lang="en-US" sz="900" dirty="0"/>
                        <a:t>$10.5</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860668508"/>
                  </a:ext>
                </a:extLst>
              </a:tr>
            </a:tbl>
          </a:graphicData>
        </a:graphic>
      </p:graphicFrame>
      <p:sp>
        <p:nvSpPr>
          <p:cNvPr id="15" name="TextBox 14">
            <a:extLst>
              <a:ext uri="{FF2B5EF4-FFF2-40B4-BE49-F238E27FC236}">
                <a16:creationId xmlns:a16="http://schemas.microsoft.com/office/drawing/2014/main" id="{EB549358-63D4-42E8-BEC2-1C1547E8D8C7}"/>
              </a:ext>
            </a:extLst>
          </p:cNvPr>
          <p:cNvSpPr txBox="1"/>
          <p:nvPr/>
        </p:nvSpPr>
        <p:spPr>
          <a:xfrm>
            <a:off x="4742236" y="765611"/>
            <a:ext cx="4178030"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Description:</a:t>
            </a:r>
          </a:p>
          <a:p>
            <a:pPr marL="171446" indent="-171446" defTabSz="779054">
              <a:spcAft>
                <a:spcPts val="1200"/>
              </a:spcAft>
              <a:buBlip>
                <a:blip r:embed="rId3"/>
              </a:buBlip>
            </a:pPr>
            <a:r>
              <a:rPr lang="en-US" sz="1200" b="1" dirty="0">
                <a:solidFill>
                  <a:srgbClr val="2C2C2C"/>
                </a:solidFill>
                <a:latin typeface="Arial"/>
              </a:rPr>
              <a:t>Project type:</a:t>
            </a:r>
            <a:r>
              <a:rPr lang="en-US" sz="1200" dirty="0">
                <a:solidFill>
                  <a:srgbClr val="2C2C2C"/>
                </a:solidFill>
                <a:latin typeface="Arial"/>
              </a:rPr>
              <a:t> </a:t>
            </a:r>
            <a:r>
              <a:rPr lang="en-US" sz="1200" dirty="0">
                <a:latin typeface="Arial"/>
              </a:rPr>
              <a:t>Innovation, New Platform</a:t>
            </a:r>
          </a:p>
          <a:p>
            <a:pPr marL="171446" indent="-171446" defTabSz="779054">
              <a:spcAft>
                <a:spcPts val="1200"/>
              </a:spcAft>
              <a:buBlip>
                <a:blip r:embed="rId3"/>
              </a:buBlip>
            </a:pPr>
            <a:r>
              <a:rPr lang="en-US" sz="1200" dirty="0">
                <a:latin typeface="Arial"/>
              </a:rPr>
              <a:t>Deliver a new Canopy platform with updated performance while incorporating game-changing innovation and design</a:t>
            </a:r>
          </a:p>
          <a:p>
            <a:pPr marL="171446" indent="-171446" defTabSz="779054">
              <a:spcAft>
                <a:spcPts val="1200"/>
              </a:spcAft>
              <a:buBlip>
                <a:blip r:embed="rId3"/>
              </a:buBlip>
            </a:pPr>
            <a:endParaRPr lang="en-US" sz="1200" dirty="0">
              <a:solidFill>
                <a:srgbClr val="0000FF"/>
              </a:solidFill>
              <a:latin typeface="Arial"/>
            </a:endParaRPr>
          </a:p>
        </p:txBody>
      </p:sp>
      <p:sp>
        <p:nvSpPr>
          <p:cNvPr id="19" name="Title 2">
            <a:extLst>
              <a:ext uri="{FF2B5EF4-FFF2-40B4-BE49-F238E27FC236}">
                <a16:creationId xmlns:a16="http://schemas.microsoft.com/office/drawing/2014/main" id="{FFF95430-189B-4493-BA5C-E7F80D390559}"/>
              </a:ext>
            </a:extLst>
          </p:cNvPr>
          <p:cNvSpPr>
            <a:spLocks noGrp="1"/>
          </p:cNvSpPr>
          <p:nvPr>
            <p:ph type="title"/>
          </p:nvPr>
        </p:nvSpPr>
        <p:spPr>
          <a:xfrm>
            <a:off x="228600" y="0"/>
            <a:ext cx="5105400" cy="590550"/>
          </a:xfrm>
        </p:spPr>
        <p:txBody>
          <a:bodyPr>
            <a:normAutofit fontScale="90000"/>
          </a:bodyPr>
          <a:lstStyle/>
          <a:p>
            <a:r>
              <a:rPr lang="en-US" sz="2700" dirty="0"/>
              <a:t>Project </a:t>
            </a:r>
            <a:r>
              <a:rPr lang="en-US" sz="2700" dirty="0" err="1"/>
              <a:t>Cylon</a:t>
            </a:r>
            <a:br>
              <a:rPr lang="en-US" dirty="0"/>
            </a:br>
            <a:r>
              <a:rPr lang="en-US" sz="2200" i="1" dirty="0"/>
              <a:t>Product Overview</a:t>
            </a:r>
            <a:endParaRPr lang="en-US" dirty="0"/>
          </a:p>
        </p:txBody>
      </p:sp>
      <p:sp>
        <p:nvSpPr>
          <p:cNvPr id="18" name="TextBox 17">
            <a:extLst>
              <a:ext uri="{FF2B5EF4-FFF2-40B4-BE49-F238E27FC236}">
                <a16:creationId xmlns:a16="http://schemas.microsoft.com/office/drawing/2014/main" id="{405862D4-0892-489F-92B0-F51993D3A70F}"/>
              </a:ext>
            </a:extLst>
          </p:cNvPr>
          <p:cNvSpPr txBox="1"/>
          <p:nvPr/>
        </p:nvSpPr>
        <p:spPr>
          <a:xfrm>
            <a:off x="2971800" y="3562350"/>
            <a:ext cx="1676400" cy="1242303"/>
          </a:xfrm>
          <a:prstGeom prst="rect">
            <a:avLst/>
          </a:prstGeom>
          <a:noFill/>
        </p:spPr>
        <p:txBody>
          <a:bodyPr wrap="square" lIns="91410" tIns="45703" rIns="91410" bIns="45703" rtlCol="0">
            <a:noAutofit/>
          </a:bodyPr>
          <a:lstStyle/>
          <a:p>
            <a:pPr>
              <a:lnSpc>
                <a:spcPct val="150000"/>
              </a:lnSpc>
            </a:pPr>
            <a:r>
              <a:rPr lang="en-US" sz="900" b="1" u="sng" dirty="0">
                <a:cs typeface="Roboto Light"/>
              </a:rPr>
              <a:t>Project Cost Estimates*</a:t>
            </a:r>
          </a:p>
          <a:p>
            <a:pPr>
              <a:lnSpc>
                <a:spcPct val="150000"/>
              </a:lnSpc>
            </a:pPr>
            <a:r>
              <a:rPr lang="en-US" sz="900" dirty="0">
                <a:cs typeface="Roboto Light"/>
              </a:rPr>
              <a:t>Start-up: $ </a:t>
            </a:r>
            <a:r>
              <a:rPr lang="en-US" sz="900" dirty="0">
                <a:solidFill>
                  <a:srgbClr val="0000FF"/>
                </a:solidFill>
                <a:cs typeface="Roboto Light"/>
              </a:rPr>
              <a:t>X</a:t>
            </a:r>
          </a:p>
          <a:p>
            <a:pPr>
              <a:lnSpc>
                <a:spcPct val="150000"/>
              </a:lnSpc>
            </a:pPr>
            <a:r>
              <a:rPr lang="en-US" sz="900" dirty="0">
                <a:cs typeface="Roboto Light"/>
              </a:rPr>
              <a:t>Investment: $ </a:t>
            </a:r>
            <a:r>
              <a:rPr lang="en-US" sz="900" dirty="0">
                <a:solidFill>
                  <a:srgbClr val="0000FF"/>
                </a:solidFill>
                <a:cs typeface="Roboto Light"/>
              </a:rPr>
              <a:t>X</a:t>
            </a:r>
          </a:p>
          <a:p>
            <a:pPr>
              <a:lnSpc>
                <a:spcPct val="150000"/>
              </a:lnSpc>
            </a:pPr>
            <a:r>
              <a:rPr lang="en-US" sz="900" dirty="0">
                <a:cs typeface="Roboto Light"/>
              </a:rPr>
              <a:t>ROI: </a:t>
            </a:r>
            <a:r>
              <a:rPr lang="en-US" sz="900" dirty="0">
                <a:solidFill>
                  <a:srgbClr val="0000FF"/>
                </a:solidFill>
                <a:cs typeface="Roboto Light"/>
              </a:rPr>
              <a:t>X </a:t>
            </a:r>
            <a:r>
              <a:rPr lang="en-US" sz="900" dirty="0">
                <a:cs typeface="Roboto Light"/>
              </a:rPr>
              <a:t>%</a:t>
            </a:r>
          </a:p>
          <a:p>
            <a:pPr>
              <a:lnSpc>
                <a:spcPct val="150000"/>
              </a:lnSpc>
            </a:pPr>
            <a:r>
              <a:rPr lang="en-US" sz="900" dirty="0">
                <a:cs typeface="Roboto Light"/>
              </a:rPr>
              <a:t>Payback: </a:t>
            </a:r>
            <a:r>
              <a:rPr lang="en-US" sz="900" dirty="0">
                <a:solidFill>
                  <a:srgbClr val="0000FF"/>
                </a:solidFill>
                <a:cs typeface="Roboto Light"/>
              </a:rPr>
              <a:t>X.X</a:t>
            </a:r>
            <a:r>
              <a:rPr lang="en-US" sz="900" dirty="0">
                <a:cs typeface="Roboto Light"/>
              </a:rPr>
              <a:t> years</a:t>
            </a:r>
          </a:p>
          <a:p>
            <a:pPr>
              <a:lnSpc>
                <a:spcPct val="150000"/>
              </a:lnSpc>
            </a:pPr>
            <a:r>
              <a:rPr lang="en-US" sz="700" i="1" dirty="0">
                <a:cs typeface="Roboto Light"/>
              </a:rPr>
              <a:t>* to be completed for PRR</a:t>
            </a:r>
          </a:p>
        </p:txBody>
      </p:sp>
      <p:graphicFrame>
        <p:nvGraphicFramePr>
          <p:cNvPr id="20" name="Table 19">
            <a:extLst>
              <a:ext uri="{FF2B5EF4-FFF2-40B4-BE49-F238E27FC236}">
                <a16:creationId xmlns:a16="http://schemas.microsoft.com/office/drawing/2014/main" id="{D1FE72AF-98B5-4FDE-BCEE-0B4E1A2BAA3A}"/>
              </a:ext>
            </a:extLst>
          </p:cNvPr>
          <p:cNvGraphicFramePr>
            <a:graphicFrameLocks noGrp="1"/>
          </p:cNvGraphicFramePr>
          <p:nvPr>
            <p:extLst>
              <p:ext uri="{D42A27DB-BD31-4B8C-83A1-F6EECF244321}">
                <p14:modId xmlns:p14="http://schemas.microsoft.com/office/powerpoint/2010/main" val="988899594"/>
              </p:ext>
            </p:extLst>
          </p:nvPr>
        </p:nvGraphicFramePr>
        <p:xfrm>
          <a:off x="6172200" y="33991"/>
          <a:ext cx="2926080" cy="562928"/>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966474751"/>
                    </a:ext>
                  </a:extLst>
                </a:gridCol>
                <a:gridCol w="731520">
                  <a:extLst>
                    <a:ext uri="{9D8B030D-6E8A-4147-A177-3AD203B41FA5}">
                      <a16:colId xmlns:a16="http://schemas.microsoft.com/office/drawing/2014/main" val="1916243034"/>
                    </a:ext>
                  </a:extLst>
                </a:gridCol>
                <a:gridCol w="731520">
                  <a:extLst>
                    <a:ext uri="{9D8B030D-6E8A-4147-A177-3AD203B41FA5}">
                      <a16:colId xmlns:a16="http://schemas.microsoft.com/office/drawing/2014/main" val="2830760376"/>
                    </a:ext>
                  </a:extLst>
                </a:gridCol>
                <a:gridCol w="731520">
                  <a:extLst>
                    <a:ext uri="{9D8B030D-6E8A-4147-A177-3AD203B41FA5}">
                      <a16:colId xmlns:a16="http://schemas.microsoft.com/office/drawing/2014/main" val="4188328823"/>
                    </a:ext>
                  </a:extLst>
                </a:gridCol>
              </a:tblGrid>
              <a:tr h="281464">
                <a:tc>
                  <a:txBody>
                    <a:bodyPr/>
                    <a:lstStyle/>
                    <a:p>
                      <a:pPr algn="ctr"/>
                      <a:r>
                        <a:rPr lang="en-US" sz="1200" dirty="0"/>
                        <a:t>NA</a:t>
                      </a:r>
                    </a:p>
                  </a:txBody>
                  <a:tcPr/>
                </a:tc>
                <a:tc>
                  <a:txBody>
                    <a:bodyPr/>
                    <a:lstStyle/>
                    <a:p>
                      <a:pPr algn="ctr"/>
                      <a:r>
                        <a:rPr lang="en-US" sz="1200" dirty="0"/>
                        <a:t>EMEA</a:t>
                      </a:r>
                    </a:p>
                  </a:txBody>
                  <a:tcPr/>
                </a:tc>
                <a:tc>
                  <a:txBody>
                    <a:bodyPr/>
                    <a:lstStyle/>
                    <a:p>
                      <a:pPr algn="ctr"/>
                      <a:r>
                        <a:rPr lang="en-US" sz="1200" dirty="0"/>
                        <a:t>APAC</a:t>
                      </a:r>
                    </a:p>
                  </a:txBody>
                  <a:tcPr/>
                </a:tc>
                <a:tc>
                  <a:txBody>
                    <a:bodyPr/>
                    <a:lstStyle/>
                    <a:p>
                      <a:pPr algn="ctr"/>
                      <a:r>
                        <a:rPr lang="en-US" sz="1200" dirty="0"/>
                        <a:t>LATAM</a:t>
                      </a:r>
                    </a:p>
                  </a:txBody>
                  <a:tcPr/>
                </a:tc>
                <a:extLst>
                  <a:ext uri="{0D108BD9-81ED-4DB2-BD59-A6C34878D82A}">
                    <a16:rowId xmlns:a16="http://schemas.microsoft.com/office/drawing/2014/main" val="236511887"/>
                  </a:ext>
                </a:extLst>
              </a:tr>
              <a:tr h="281464">
                <a:tc>
                  <a:txBody>
                    <a:bodyPr/>
                    <a:lstStyle/>
                    <a:p>
                      <a:pPr algn="ctr"/>
                      <a:r>
                        <a:rPr lang="en-US" sz="1200" dirty="0">
                          <a:solidFill>
                            <a:srgbClr val="0000FF"/>
                          </a:solidFill>
                        </a:rPr>
                        <a:t>Y</a:t>
                      </a:r>
                    </a:p>
                  </a:txBody>
                  <a:tcPr/>
                </a:tc>
                <a:tc>
                  <a:txBody>
                    <a:bodyPr/>
                    <a:lstStyle/>
                    <a:p>
                      <a:pPr algn="ctr"/>
                      <a:r>
                        <a:rPr lang="en-US" sz="1200" dirty="0">
                          <a:solidFill>
                            <a:srgbClr val="0000FF"/>
                          </a:solidFill>
                        </a:rPr>
                        <a:t>Y</a:t>
                      </a:r>
                    </a:p>
                  </a:txBody>
                  <a:tcPr/>
                </a:tc>
                <a:tc>
                  <a:txBody>
                    <a:bodyPr/>
                    <a:lstStyle/>
                    <a:p>
                      <a:pPr marL="0" marR="0" lvl="0" indent="0" algn="ctr" defTabSz="779252" rtl="0" eaLnBrk="1" fontAlgn="auto" latinLnBrk="0" hangingPunct="1">
                        <a:lnSpc>
                          <a:spcPct val="100000"/>
                        </a:lnSpc>
                        <a:spcBef>
                          <a:spcPts val="0"/>
                        </a:spcBef>
                        <a:spcAft>
                          <a:spcPts val="0"/>
                        </a:spcAft>
                        <a:buClrTx/>
                        <a:buSzTx/>
                        <a:buFontTx/>
                        <a:buNone/>
                        <a:tabLst/>
                        <a:defRPr/>
                      </a:pPr>
                      <a:r>
                        <a:rPr lang="en-US" sz="1200" dirty="0">
                          <a:solidFill>
                            <a:srgbClr val="0000FF"/>
                          </a:solidFill>
                        </a:rPr>
                        <a:t>?</a:t>
                      </a:r>
                    </a:p>
                  </a:txBody>
                  <a:tcPr/>
                </a:tc>
                <a:tc>
                  <a:txBody>
                    <a:bodyPr/>
                    <a:lstStyle/>
                    <a:p>
                      <a:pPr algn="ctr"/>
                      <a:r>
                        <a:rPr lang="en-US" sz="1200" dirty="0">
                          <a:solidFill>
                            <a:srgbClr val="0000FF"/>
                          </a:solidFill>
                        </a:rPr>
                        <a:t>Y</a:t>
                      </a:r>
                    </a:p>
                  </a:txBody>
                  <a:tcPr/>
                </a:tc>
                <a:extLst>
                  <a:ext uri="{0D108BD9-81ED-4DB2-BD59-A6C34878D82A}">
                    <a16:rowId xmlns:a16="http://schemas.microsoft.com/office/drawing/2014/main" val="1086144533"/>
                  </a:ext>
                </a:extLst>
              </a:tr>
            </a:tbl>
          </a:graphicData>
        </a:graphic>
      </p:graphicFrame>
      <p:graphicFrame>
        <p:nvGraphicFramePr>
          <p:cNvPr id="21" name="Table 20">
            <a:extLst>
              <a:ext uri="{FF2B5EF4-FFF2-40B4-BE49-F238E27FC236}">
                <a16:creationId xmlns:a16="http://schemas.microsoft.com/office/drawing/2014/main" id="{CC8290FD-E089-4DAC-AF8A-700B6D9C787A}"/>
              </a:ext>
            </a:extLst>
          </p:cNvPr>
          <p:cNvGraphicFramePr>
            <a:graphicFrameLocks noGrp="1"/>
          </p:cNvGraphicFramePr>
          <p:nvPr>
            <p:extLst/>
          </p:nvPr>
        </p:nvGraphicFramePr>
        <p:xfrm>
          <a:off x="4594310" y="3969557"/>
          <a:ext cx="3523037" cy="950992"/>
        </p:xfrm>
        <a:graphic>
          <a:graphicData uri="http://schemas.openxmlformats.org/drawingml/2006/table">
            <a:tbl>
              <a:tblPr firstRow="1" bandRow="1">
                <a:tableStyleId>{5C22544A-7EE6-4342-B048-85BDC9FD1C3A}</a:tableStyleId>
              </a:tblPr>
              <a:tblGrid>
                <a:gridCol w="627437">
                  <a:extLst>
                    <a:ext uri="{9D8B030D-6E8A-4147-A177-3AD203B41FA5}">
                      <a16:colId xmlns:a16="http://schemas.microsoft.com/office/drawing/2014/main" val="522665780"/>
                    </a:ext>
                  </a:extLst>
                </a:gridCol>
                <a:gridCol w="533400">
                  <a:extLst>
                    <a:ext uri="{9D8B030D-6E8A-4147-A177-3AD203B41FA5}">
                      <a16:colId xmlns:a16="http://schemas.microsoft.com/office/drawing/2014/main" val="83983514"/>
                    </a:ext>
                  </a:extLst>
                </a:gridCol>
                <a:gridCol w="533400">
                  <a:extLst>
                    <a:ext uri="{9D8B030D-6E8A-4147-A177-3AD203B41FA5}">
                      <a16:colId xmlns:a16="http://schemas.microsoft.com/office/drawing/2014/main" val="3490865417"/>
                    </a:ext>
                  </a:extLst>
                </a:gridCol>
                <a:gridCol w="457200">
                  <a:extLst>
                    <a:ext uri="{9D8B030D-6E8A-4147-A177-3AD203B41FA5}">
                      <a16:colId xmlns:a16="http://schemas.microsoft.com/office/drawing/2014/main" val="3114560559"/>
                    </a:ext>
                  </a:extLst>
                </a:gridCol>
                <a:gridCol w="457200">
                  <a:extLst>
                    <a:ext uri="{9D8B030D-6E8A-4147-A177-3AD203B41FA5}">
                      <a16:colId xmlns:a16="http://schemas.microsoft.com/office/drawing/2014/main" val="3162213330"/>
                    </a:ext>
                  </a:extLst>
                </a:gridCol>
                <a:gridCol w="457200">
                  <a:extLst>
                    <a:ext uri="{9D8B030D-6E8A-4147-A177-3AD203B41FA5}">
                      <a16:colId xmlns:a16="http://schemas.microsoft.com/office/drawing/2014/main" val="813430812"/>
                    </a:ext>
                  </a:extLst>
                </a:gridCol>
                <a:gridCol w="457200">
                  <a:extLst>
                    <a:ext uri="{9D8B030D-6E8A-4147-A177-3AD203B41FA5}">
                      <a16:colId xmlns:a16="http://schemas.microsoft.com/office/drawing/2014/main" val="1738905285"/>
                    </a:ext>
                  </a:extLst>
                </a:gridCol>
              </a:tblGrid>
              <a:tr h="265192">
                <a:tc>
                  <a:txBody>
                    <a:bodyPr/>
                    <a:lstStyle/>
                    <a:p>
                      <a:r>
                        <a:rPr lang="en-US" sz="900" dirty="0"/>
                        <a:t>KPI</a:t>
                      </a:r>
                    </a:p>
                  </a:txBody>
                  <a:tcPr/>
                </a:tc>
                <a:tc>
                  <a:txBody>
                    <a:bodyPr/>
                    <a:lstStyle/>
                    <a:p>
                      <a:pPr algn="ctr"/>
                      <a:r>
                        <a:rPr lang="en-US" sz="900" dirty="0">
                          <a:solidFill>
                            <a:schemeClr val="bg1"/>
                          </a:solidFill>
                        </a:rPr>
                        <a:t>MRR</a:t>
                      </a:r>
                    </a:p>
                  </a:txBody>
                  <a:tcPr/>
                </a:tc>
                <a:tc>
                  <a:txBody>
                    <a:bodyPr/>
                    <a:lstStyle/>
                    <a:p>
                      <a:pPr algn="ctr"/>
                      <a:r>
                        <a:rPr lang="en-US" sz="900" dirty="0">
                          <a:solidFill>
                            <a:schemeClr val="bg1"/>
                          </a:solidFill>
                        </a:rPr>
                        <a:t>PRR</a:t>
                      </a:r>
                    </a:p>
                  </a:txBody>
                  <a:tcPr/>
                </a:tc>
                <a:tc>
                  <a:txBody>
                    <a:bodyPr/>
                    <a:lstStyle/>
                    <a:p>
                      <a:pPr algn="ctr"/>
                      <a:r>
                        <a:rPr lang="en-US" sz="900" dirty="0">
                          <a:solidFill>
                            <a:schemeClr val="bg1"/>
                          </a:solidFill>
                        </a:rPr>
                        <a:t>DR</a:t>
                      </a:r>
                    </a:p>
                  </a:txBody>
                  <a:tcPr/>
                </a:tc>
                <a:tc>
                  <a:txBody>
                    <a:bodyPr/>
                    <a:lstStyle/>
                    <a:p>
                      <a:pPr algn="ctr"/>
                      <a:r>
                        <a:rPr lang="en-US" sz="900" dirty="0">
                          <a:solidFill>
                            <a:schemeClr val="bg1"/>
                          </a:solidFill>
                        </a:rPr>
                        <a:t>QR</a:t>
                      </a:r>
                    </a:p>
                  </a:txBody>
                  <a:tcPr/>
                </a:tc>
                <a:tc>
                  <a:txBody>
                    <a:bodyPr/>
                    <a:lstStyle/>
                    <a:p>
                      <a:pPr algn="ctr"/>
                      <a:r>
                        <a:rPr lang="en-US" sz="900" dirty="0">
                          <a:solidFill>
                            <a:schemeClr val="bg1"/>
                          </a:solidFill>
                        </a:rPr>
                        <a:t>PR2</a:t>
                      </a:r>
                    </a:p>
                  </a:txBody>
                  <a:tcPr/>
                </a:tc>
                <a:tc>
                  <a:txBody>
                    <a:bodyPr/>
                    <a:lstStyle/>
                    <a:p>
                      <a:pPr algn="ctr"/>
                      <a:r>
                        <a:rPr lang="en-US" sz="900" dirty="0">
                          <a:solidFill>
                            <a:schemeClr val="bg1"/>
                          </a:solidFill>
                        </a:rPr>
                        <a:t>MLR</a:t>
                      </a:r>
                    </a:p>
                  </a:txBody>
                  <a:tcPr/>
                </a:tc>
                <a:extLst>
                  <a:ext uri="{0D108BD9-81ED-4DB2-BD59-A6C34878D82A}">
                    <a16:rowId xmlns:a16="http://schemas.microsoft.com/office/drawing/2014/main" val="2843306496"/>
                  </a:ext>
                </a:extLst>
              </a:tr>
              <a:tr h="192008">
                <a:tc>
                  <a:txBody>
                    <a:bodyPr/>
                    <a:lstStyle/>
                    <a:p>
                      <a:r>
                        <a:rPr lang="en-US" sz="900" dirty="0"/>
                        <a:t>GM%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41834025"/>
                  </a:ext>
                </a:extLst>
              </a:tr>
              <a:tr h="192008">
                <a:tc>
                  <a:txBody>
                    <a:bodyPr/>
                    <a:lstStyle/>
                    <a:p>
                      <a:r>
                        <a:rPr lang="en-US" sz="900" dirty="0"/>
                        <a:t>Payback</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3301893748"/>
                  </a:ext>
                </a:extLst>
              </a:tr>
              <a:tr h="162515">
                <a:tc>
                  <a:txBody>
                    <a:bodyPr/>
                    <a:lstStyle/>
                    <a:p>
                      <a:r>
                        <a:rPr lang="en-US" sz="900" dirty="0"/>
                        <a:t>TTM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360777477"/>
                  </a:ext>
                </a:extLst>
              </a:tr>
            </a:tbl>
          </a:graphicData>
        </a:graphic>
      </p:graphicFrame>
      <p:sp>
        <p:nvSpPr>
          <p:cNvPr id="22" name="TextBox 21">
            <a:extLst>
              <a:ext uri="{FF2B5EF4-FFF2-40B4-BE49-F238E27FC236}">
                <a16:creationId xmlns:a16="http://schemas.microsoft.com/office/drawing/2014/main" id="{FEDB2819-C6DD-43BC-8A71-38B10C9FB00F}"/>
              </a:ext>
            </a:extLst>
          </p:cNvPr>
          <p:cNvSpPr txBox="1"/>
          <p:nvPr/>
        </p:nvSpPr>
        <p:spPr>
          <a:xfrm>
            <a:off x="7833360" y="4923228"/>
            <a:ext cx="1097280" cy="163122"/>
          </a:xfrm>
          <a:prstGeom prst="rect">
            <a:avLst/>
          </a:prstGeom>
          <a:noFill/>
          <a:ln>
            <a:solidFill>
              <a:schemeClr val="tx1"/>
            </a:solidFill>
          </a:ln>
        </p:spPr>
        <p:txBody>
          <a:bodyPr wrap="square" lIns="91410" tIns="27432" rIns="91410" bIns="27432" rtlCol="0">
            <a:spAutoFit/>
          </a:bodyPr>
          <a:lstStyle/>
          <a:p>
            <a:pPr algn="ctr"/>
            <a:r>
              <a:rPr lang="en-US" sz="700" dirty="0">
                <a:cs typeface="Roboto Light"/>
              </a:rPr>
              <a:t>Form: QLP5.29B Rev -</a:t>
            </a:r>
          </a:p>
        </p:txBody>
      </p:sp>
      <p:sp>
        <p:nvSpPr>
          <p:cNvPr id="16" name="TextBox 15">
            <a:extLst>
              <a:ext uri="{FF2B5EF4-FFF2-40B4-BE49-F238E27FC236}">
                <a16:creationId xmlns:a16="http://schemas.microsoft.com/office/drawing/2014/main" id="{2F37A9E9-2792-436E-BEBE-319B4ED9288A}"/>
              </a:ext>
            </a:extLst>
          </p:cNvPr>
          <p:cNvSpPr txBox="1"/>
          <p:nvPr/>
        </p:nvSpPr>
        <p:spPr>
          <a:xfrm>
            <a:off x="228600" y="2014350"/>
            <a:ext cx="4419600" cy="1815847"/>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Market Drivers:</a:t>
            </a:r>
          </a:p>
          <a:p>
            <a:pPr marL="171446" indent="-171446" defTabSz="779054">
              <a:spcAft>
                <a:spcPts val="1200"/>
              </a:spcAft>
              <a:buBlip>
                <a:blip r:embed="rId3"/>
              </a:buBlip>
            </a:pPr>
            <a:r>
              <a:rPr lang="en-US" sz="1200" dirty="0">
                <a:solidFill>
                  <a:srgbClr val="2C2C2C"/>
                </a:solidFill>
                <a:latin typeface="Arial"/>
              </a:rPr>
              <a:t>Target Market:</a:t>
            </a:r>
            <a:r>
              <a:rPr lang="en-US" sz="1200" dirty="0">
                <a:solidFill>
                  <a:srgbClr val="2C2C2C"/>
                </a:solidFill>
              </a:rPr>
              <a:t> Petroleum, National Accounts, Retail, Banking</a:t>
            </a:r>
            <a:endParaRPr lang="en-US" sz="1200" dirty="0">
              <a:solidFill>
                <a:srgbClr val="2C2C2C"/>
              </a:solidFill>
              <a:latin typeface="Arial"/>
            </a:endParaRPr>
          </a:p>
          <a:p>
            <a:pPr marL="171446" indent="-171446" defTabSz="779054">
              <a:spcAft>
                <a:spcPts val="1200"/>
              </a:spcAft>
              <a:buBlip>
                <a:blip r:embed="rId3"/>
              </a:buBlip>
            </a:pPr>
            <a:r>
              <a:rPr lang="en-US" sz="1200" dirty="0">
                <a:solidFill>
                  <a:srgbClr val="2C2C2C"/>
                </a:solidFill>
                <a:latin typeface="Arial"/>
              </a:rPr>
              <a:t>Target Application</a:t>
            </a:r>
            <a:r>
              <a:rPr lang="en-US" sz="1200" dirty="0">
                <a:solidFill>
                  <a:srgbClr val="2C2C2C"/>
                </a:solidFill>
              </a:rPr>
              <a:t>: Petroleum Canopy, Entryways</a:t>
            </a:r>
          </a:p>
          <a:p>
            <a:pPr marL="171446" indent="-171446" defTabSz="779054">
              <a:spcAft>
                <a:spcPts val="1200"/>
              </a:spcAft>
              <a:buBlip>
                <a:blip r:embed="rId3"/>
              </a:buBlip>
            </a:pPr>
            <a:r>
              <a:rPr lang="en-US" sz="1200" dirty="0">
                <a:solidFill>
                  <a:srgbClr val="2C2C2C"/>
                </a:solidFill>
                <a:latin typeface="Arial"/>
              </a:rPr>
              <a:t>Sales Channel Focus</a:t>
            </a:r>
            <a:r>
              <a:rPr lang="en-US" sz="1200" dirty="0">
                <a:solidFill>
                  <a:srgbClr val="2C2C2C"/>
                </a:solidFill>
              </a:rPr>
              <a:t>: Petroleum</a:t>
            </a:r>
          </a:p>
          <a:p>
            <a:pPr marL="171446" indent="-171446" defTabSz="779054">
              <a:spcAft>
                <a:spcPts val="1200"/>
              </a:spcAft>
              <a:buBlip>
                <a:blip r:embed="rId3"/>
              </a:buBlip>
            </a:pPr>
            <a:endParaRPr lang="en-US" sz="1200" dirty="0">
              <a:solidFill>
                <a:srgbClr val="2C2C2C"/>
              </a:solidFill>
              <a:latin typeface="Arial"/>
            </a:endParaRPr>
          </a:p>
        </p:txBody>
      </p:sp>
      <p:pic>
        <p:nvPicPr>
          <p:cNvPr id="24" name="Picture 23">
            <a:extLst>
              <a:ext uri="{FF2B5EF4-FFF2-40B4-BE49-F238E27FC236}">
                <a16:creationId xmlns:a16="http://schemas.microsoft.com/office/drawing/2014/main" id="{C8A18ECC-BF18-4B72-BE07-2F9B0AC8FB7A}"/>
              </a:ext>
            </a:extLst>
          </p:cNvPr>
          <p:cNvPicPr>
            <a:picLocks noChangeAspect="1"/>
          </p:cNvPicPr>
          <p:nvPr/>
        </p:nvPicPr>
        <p:blipFill rotWithShape="1">
          <a:blip r:embed="rId4"/>
          <a:srcRect l="33333" t="50575" r="18333" b="15758"/>
          <a:stretch/>
        </p:blipFill>
        <p:spPr>
          <a:xfrm>
            <a:off x="107543" y="1141971"/>
            <a:ext cx="2155660" cy="733019"/>
          </a:xfrm>
          <a:prstGeom prst="rect">
            <a:avLst/>
          </a:prstGeom>
        </p:spPr>
      </p:pic>
      <p:pic>
        <p:nvPicPr>
          <p:cNvPr id="27" name="Picture 26">
            <a:extLst>
              <a:ext uri="{FF2B5EF4-FFF2-40B4-BE49-F238E27FC236}">
                <a16:creationId xmlns:a16="http://schemas.microsoft.com/office/drawing/2014/main" id="{E7D28B00-161A-4053-B144-89C90AC369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018" t="40025" r="3054"/>
          <a:stretch/>
        </p:blipFill>
        <p:spPr>
          <a:xfrm>
            <a:off x="2276654" y="1141971"/>
            <a:ext cx="2129975" cy="842974"/>
          </a:xfrm>
          <a:prstGeom prst="rect">
            <a:avLst/>
          </a:prstGeom>
        </p:spPr>
      </p:pic>
    </p:spTree>
    <p:extLst>
      <p:ext uri="{BB962C8B-B14F-4D97-AF65-F5344CB8AC3E}">
        <p14:creationId xmlns:p14="http://schemas.microsoft.com/office/powerpoint/2010/main" val="114631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9637B8-E420-4B09-A1D7-FA904F163F0D}"/>
              </a:ext>
            </a:extLst>
          </p:cNvPr>
          <p:cNvSpPr>
            <a:spLocks noGrp="1"/>
          </p:cNvSpPr>
          <p:nvPr>
            <p:ph idx="1"/>
          </p:nvPr>
        </p:nvSpPr>
        <p:spPr/>
        <p:txBody>
          <a:bodyPr/>
          <a:lstStyle/>
          <a:p>
            <a:pPr marL="0" indent="0">
              <a:buNone/>
            </a:pPr>
            <a:r>
              <a:rPr lang="en-US" dirty="0"/>
              <a:t>Requested Timing Alignment</a:t>
            </a:r>
          </a:p>
          <a:p>
            <a:r>
              <a:rPr lang="en-US" dirty="0"/>
              <a:t>MRR Approval:			October 17, 2019</a:t>
            </a:r>
          </a:p>
          <a:p>
            <a:r>
              <a:rPr lang="en-US" dirty="0"/>
              <a:t>PRR Approval:			November 2019</a:t>
            </a:r>
          </a:p>
          <a:p>
            <a:r>
              <a:rPr lang="en-US" dirty="0"/>
              <a:t>DR Approval:			</a:t>
            </a:r>
          </a:p>
          <a:p>
            <a:r>
              <a:rPr lang="en-US" dirty="0"/>
              <a:t>DCR Approval:			</a:t>
            </a:r>
          </a:p>
          <a:p>
            <a:r>
              <a:rPr lang="en-US" dirty="0"/>
              <a:t>PR2 Approval:			Aug/Sept 2020</a:t>
            </a:r>
          </a:p>
          <a:p>
            <a:r>
              <a:rPr lang="en-US" dirty="0"/>
              <a:t>CLR Approval:			October 2020</a:t>
            </a:r>
          </a:p>
          <a:p>
            <a:endParaRPr lang="en-US" dirty="0"/>
          </a:p>
          <a:p>
            <a:pPr marL="0" indent="0">
              <a:buNone/>
            </a:pPr>
            <a:r>
              <a:rPr lang="en-US" sz="1400" dirty="0"/>
              <a:t>*Schedule open to discussion, but must consider minimum launch details on previous slide with clear plan to complete full offering</a:t>
            </a:r>
          </a:p>
        </p:txBody>
      </p:sp>
      <p:sp>
        <p:nvSpPr>
          <p:cNvPr id="3" name="Title 2">
            <a:extLst>
              <a:ext uri="{FF2B5EF4-FFF2-40B4-BE49-F238E27FC236}">
                <a16:creationId xmlns:a16="http://schemas.microsoft.com/office/drawing/2014/main" id="{2818CCAC-1735-47D3-875A-9A8A15DC5F99}"/>
              </a:ext>
            </a:extLst>
          </p:cNvPr>
          <p:cNvSpPr>
            <a:spLocks noGrp="1"/>
          </p:cNvSpPr>
          <p:nvPr>
            <p:ph type="title"/>
          </p:nvPr>
        </p:nvSpPr>
        <p:spPr>
          <a:xfrm>
            <a:off x="228600" y="213216"/>
            <a:ext cx="8153400" cy="381000"/>
          </a:xfrm>
        </p:spPr>
        <p:txBody>
          <a:bodyPr/>
          <a:lstStyle/>
          <a:p>
            <a:r>
              <a:rPr lang="en-US" dirty="0"/>
              <a:t>Schedule Targets</a:t>
            </a:r>
          </a:p>
        </p:txBody>
      </p:sp>
      <p:sp>
        <p:nvSpPr>
          <p:cNvPr id="4" name="TextBox 3">
            <a:extLst>
              <a:ext uri="{FF2B5EF4-FFF2-40B4-BE49-F238E27FC236}">
                <a16:creationId xmlns:a16="http://schemas.microsoft.com/office/drawing/2014/main" id="{66F5E9C1-E5D0-4A95-AB39-D8F829E67DF4}"/>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197892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7A19DEB-D638-475A-AF21-F5B1D66488F1}"/>
              </a:ext>
            </a:extLst>
          </p:cNvPr>
          <p:cNvCxnSpPr/>
          <p:nvPr/>
        </p:nvCxnSpPr>
        <p:spPr>
          <a:xfrm>
            <a:off x="4574432" y="583660"/>
            <a:ext cx="0" cy="429719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831CF0E-36C0-4F8C-9D00-3F78AB0923CA}"/>
              </a:ext>
            </a:extLst>
          </p:cNvPr>
          <p:cNvSpPr txBox="1"/>
          <p:nvPr/>
        </p:nvSpPr>
        <p:spPr>
          <a:xfrm>
            <a:off x="4767361" y="2213765"/>
            <a:ext cx="4356044"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Key Product Features:</a:t>
            </a:r>
          </a:p>
          <a:p>
            <a:pPr marL="171446" indent="-171446" defTabSz="779054">
              <a:spcAft>
                <a:spcPts val="600"/>
              </a:spcAft>
              <a:buBlip>
                <a:blip r:embed="rId3"/>
              </a:buBlip>
            </a:pPr>
            <a:r>
              <a:rPr lang="en-US" sz="1200" dirty="0">
                <a:latin typeface="Arial"/>
              </a:rPr>
              <a:t>&gt;150LPW across the line with some higher LPW options</a:t>
            </a:r>
          </a:p>
          <a:p>
            <a:pPr marL="171446" indent="-171446" defTabSz="779054">
              <a:spcAft>
                <a:spcPts val="600"/>
              </a:spcAft>
              <a:buBlip>
                <a:blip r:embed="rId3"/>
              </a:buBlip>
            </a:pPr>
            <a:r>
              <a:rPr lang="en-US" sz="1200" dirty="0">
                <a:latin typeface="Arial"/>
              </a:rPr>
              <a:t>Retrofit solutions for all previous Cree Canopy products</a:t>
            </a:r>
          </a:p>
          <a:p>
            <a:pPr marL="171446" indent="-171446" defTabSz="779054">
              <a:spcAft>
                <a:spcPts val="600"/>
              </a:spcAft>
              <a:buBlip>
                <a:blip r:embed="rId3"/>
              </a:buBlip>
            </a:pPr>
            <a:r>
              <a:rPr lang="en-US" sz="1200" dirty="0">
                <a:latin typeface="Arial"/>
              </a:rPr>
              <a:t>Distributed Power solution to simplify install/maintenance</a:t>
            </a:r>
          </a:p>
          <a:p>
            <a:pPr marL="171446" indent="-171446" defTabSz="779054">
              <a:spcAft>
                <a:spcPts val="600"/>
              </a:spcAft>
              <a:buBlip>
                <a:blip r:embed="rId3"/>
              </a:buBlip>
            </a:pPr>
            <a:r>
              <a:rPr lang="en-US" sz="1200" dirty="0"/>
              <a:t>Large, clean-look optical center</a:t>
            </a:r>
          </a:p>
          <a:p>
            <a:pPr marL="171446" indent="-171446" defTabSz="779054">
              <a:spcAft>
                <a:spcPts val="600"/>
              </a:spcAft>
              <a:buBlip>
                <a:blip r:embed="rId3"/>
              </a:buBlip>
            </a:pPr>
            <a:r>
              <a:rPr lang="en-US" sz="1200" dirty="0">
                <a:latin typeface="Arial"/>
              </a:rPr>
              <a:t>Warranty Period: 10 Years </a:t>
            </a:r>
          </a:p>
        </p:txBody>
      </p:sp>
      <p:graphicFrame>
        <p:nvGraphicFramePr>
          <p:cNvPr id="14" name="Table 13">
            <a:extLst>
              <a:ext uri="{FF2B5EF4-FFF2-40B4-BE49-F238E27FC236}">
                <a16:creationId xmlns:a16="http://schemas.microsoft.com/office/drawing/2014/main" id="{F683778A-6B98-4DF4-97C1-9EF44A9F2123}"/>
              </a:ext>
            </a:extLst>
          </p:cNvPr>
          <p:cNvGraphicFramePr>
            <a:graphicFrameLocks noGrp="1"/>
          </p:cNvGraphicFramePr>
          <p:nvPr>
            <p:extLst>
              <p:ext uri="{D42A27DB-BD31-4B8C-83A1-F6EECF244321}">
                <p14:modId xmlns:p14="http://schemas.microsoft.com/office/powerpoint/2010/main" val="117958123"/>
              </p:ext>
            </p:extLst>
          </p:nvPr>
        </p:nvGraphicFramePr>
        <p:xfrm>
          <a:off x="248460" y="3680460"/>
          <a:ext cx="2743200" cy="117729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737653959"/>
                    </a:ext>
                  </a:extLst>
                </a:gridCol>
                <a:gridCol w="914400">
                  <a:extLst>
                    <a:ext uri="{9D8B030D-6E8A-4147-A177-3AD203B41FA5}">
                      <a16:colId xmlns:a16="http://schemas.microsoft.com/office/drawing/2014/main" val="2415598521"/>
                    </a:ext>
                  </a:extLst>
                </a:gridCol>
                <a:gridCol w="914400">
                  <a:extLst>
                    <a:ext uri="{9D8B030D-6E8A-4147-A177-3AD203B41FA5}">
                      <a16:colId xmlns:a16="http://schemas.microsoft.com/office/drawing/2014/main" val="792752747"/>
                    </a:ext>
                  </a:extLst>
                </a:gridCol>
              </a:tblGrid>
              <a:tr h="342900">
                <a:tc>
                  <a:txBody>
                    <a:bodyPr/>
                    <a:lstStyle/>
                    <a:p>
                      <a:pPr algn="ctr"/>
                      <a:r>
                        <a:rPr lang="en-US" sz="900" dirty="0"/>
                        <a:t>Financial Estimates</a:t>
                      </a:r>
                    </a:p>
                  </a:txBody>
                  <a:tcPr marL="68580" marR="68580" marT="34290" marB="34290" anchor="ctr"/>
                </a:tc>
                <a:tc>
                  <a:txBody>
                    <a:bodyPr/>
                    <a:lstStyle/>
                    <a:p>
                      <a:pPr algn="ctr"/>
                      <a:r>
                        <a:rPr lang="en-US" sz="900" dirty="0"/>
                        <a:t>Sales ($M)</a:t>
                      </a:r>
                    </a:p>
                  </a:txBody>
                  <a:tcPr marL="68580" marR="68580" marT="34290" marB="34290" anchor="ctr"/>
                </a:tc>
                <a:tc>
                  <a:txBody>
                    <a:bodyPr/>
                    <a:lstStyle/>
                    <a:p>
                      <a:pPr algn="ctr"/>
                      <a:r>
                        <a:rPr lang="en-US" sz="900" dirty="0"/>
                        <a:t>SM (%)</a:t>
                      </a:r>
                    </a:p>
                  </a:txBody>
                  <a:tcPr marL="68580" marR="68580" marT="34290" marB="34290" anchor="ctr"/>
                </a:tc>
                <a:extLst>
                  <a:ext uri="{0D108BD9-81ED-4DB2-BD59-A6C34878D82A}">
                    <a16:rowId xmlns:a16="http://schemas.microsoft.com/office/drawing/2014/main" val="4039631485"/>
                  </a:ext>
                </a:extLst>
              </a:tr>
              <a:tr h="278130">
                <a:tc>
                  <a:txBody>
                    <a:bodyPr/>
                    <a:lstStyle/>
                    <a:p>
                      <a:pPr algn="ctr"/>
                      <a:r>
                        <a:rPr lang="en-US" sz="900" dirty="0"/>
                        <a:t>Year 1</a:t>
                      </a:r>
                    </a:p>
                  </a:txBody>
                  <a:tcPr marL="68580" marR="68580" marT="34290" marB="34290" anchor="ctr"/>
                </a:tc>
                <a:tc>
                  <a:txBody>
                    <a:bodyPr/>
                    <a:lstStyle/>
                    <a:p>
                      <a:pPr algn="ctr"/>
                      <a:r>
                        <a:rPr lang="en-US" sz="900" dirty="0"/>
                        <a:t>$4.3</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943011912"/>
                  </a:ext>
                </a:extLst>
              </a:tr>
              <a:tr h="278130">
                <a:tc>
                  <a:txBody>
                    <a:bodyPr/>
                    <a:lstStyle/>
                    <a:p>
                      <a:pPr algn="ctr"/>
                      <a:r>
                        <a:rPr lang="en-US" sz="900" dirty="0"/>
                        <a:t>Year 2</a:t>
                      </a:r>
                    </a:p>
                  </a:txBody>
                  <a:tcPr marL="68580" marR="68580" marT="34290" marB="34290" anchor="ctr"/>
                </a:tc>
                <a:tc>
                  <a:txBody>
                    <a:bodyPr/>
                    <a:lstStyle/>
                    <a:p>
                      <a:pPr algn="ctr"/>
                      <a:r>
                        <a:rPr lang="en-US" sz="900" dirty="0"/>
                        <a:t>$7.4</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1726543511"/>
                  </a:ext>
                </a:extLst>
              </a:tr>
              <a:tr h="278130">
                <a:tc>
                  <a:txBody>
                    <a:bodyPr/>
                    <a:lstStyle/>
                    <a:p>
                      <a:pPr algn="ctr"/>
                      <a:r>
                        <a:rPr lang="en-US" sz="900" dirty="0"/>
                        <a:t>Year 3</a:t>
                      </a:r>
                    </a:p>
                  </a:txBody>
                  <a:tcPr marL="68580" marR="68580" marT="34290" marB="34290" anchor="ctr"/>
                </a:tc>
                <a:tc>
                  <a:txBody>
                    <a:bodyPr/>
                    <a:lstStyle/>
                    <a:p>
                      <a:pPr algn="ctr"/>
                      <a:r>
                        <a:rPr lang="en-US" sz="900" dirty="0"/>
                        <a:t>$10.5</a:t>
                      </a:r>
                    </a:p>
                  </a:txBody>
                  <a:tcPr marL="68580" marR="68580" marT="34290" marB="34290" anchor="ctr"/>
                </a:tc>
                <a:tc>
                  <a:txBody>
                    <a:bodyPr/>
                    <a:lstStyle/>
                    <a:p>
                      <a:pPr algn="ctr"/>
                      <a:r>
                        <a:rPr lang="en-US" sz="900" dirty="0"/>
                        <a:t>50.0%</a:t>
                      </a:r>
                    </a:p>
                  </a:txBody>
                  <a:tcPr marL="68580" marR="68580" marT="34290" marB="34290" anchor="ctr"/>
                </a:tc>
                <a:extLst>
                  <a:ext uri="{0D108BD9-81ED-4DB2-BD59-A6C34878D82A}">
                    <a16:rowId xmlns:a16="http://schemas.microsoft.com/office/drawing/2014/main" val="860668508"/>
                  </a:ext>
                </a:extLst>
              </a:tr>
            </a:tbl>
          </a:graphicData>
        </a:graphic>
      </p:graphicFrame>
      <p:sp>
        <p:nvSpPr>
          <p:cNvPr id="15" name="TextBox 14">
            <a:extLst>
              <a:ext uri="{FF2B5EF4-FFF2-40B4-BE49-F238E27FC236}">
                <a16:creationId xmlns:a16="http://schemas.microsoft.com/office/drawing/2014/main" id="{EB549358-63D4-42E8-BEC2-1C1547E8D8C7}"/>
              </a:ext>
            </a:extLst>
          </p:cNvPr>
          <p:cNvSpPr txBox="1"/>
          <p:nvPr/>
        </p:nvSpPr>
        <p:spPr>
          <a:xfrm>
            <a:off x="4742236" y="765611"/>
            <a:ext cx="4178030" cy="1661959"/>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Description:</a:t>
            </a:r>
          </a:p>
          <a:p>
            <a:pPr marL="171446" indent="-171446" defTabSz="779054">
              <a:spcAft>
                <a:spcPts val="1200"/>
              </a:spcAft>
              <a:buBlip>
                <a:blip r:embed="rId3"/>
              </a:buBlip>
            </a:pPr>
            <a:r>
              <a:rPr lang="en-US" sz="1200" b="1" dirty="0">
                <a:solidFill>
                  <a:srgbClr val="2C2C2C"/>
                </a:solidFill>
                <a:latin typeface="Arial"/>
              </a:rPr>
              <a:t>Project type:</a:t>
            </a:r>
            <a:r>
              <a:rPr lang="en-US" sz="1200" dirty="0">
                <a:solidFill>
                  <a:srgbClr val="2C2C2C"/>
                </a:solidFill>
                <a:latin typeface="Arial"/>
              </a:rPr>
              <a:t> </a:t>
            </a:r>
            <a:r>
              <a:rPr lang="en-US" sz="1200" dirty="0">
                <a:latin typeface="Arial"/>
              </a:rPr>
              <a:t>Innovation, New Platform</a:t>
            </a:r>
          </a:p>
          <a:p>
            <a:pPr marL="171446" indent="-171446" defTabSz="779054">
              <a:spcAft>
                <a:spcPts val="1200"/>
              </a:spcAft>
              <a:buBlip>
                <a:blip r:embed="rId3"/>
              </a:buBlip>
            </a:pPr>
            <a:r>
              <a:rPr lang="en-US" sz="1200" dirty="0">
                <a:latin typeface="Arial"/>
              </a:rPr>
              <a:t>Deliver a new Canopy platform with updated performance while incorporating game-changing innovation and design</a:t>
            </a:r>
          </a:p>
          <a:p>
            <a:pPr marL="171446" indent="-171446" defTabSz="779054">
              <a:spcAft>
                <a:spcPts val="1200"/>
              </a:spcAft>
              <a:buBlip>
                <a:blip r:embed="rId3"/>
              </a:buBlip>
            </a:pPr>
            <a:endParaRPr lang="en-US" sz="1200" dirty="0">
              <a:solidFill>
                <a:srgbClr val="0000FF"/>
              </a:solidFill>
              <a:latin typeface="Arial"/>
            </a:endParaRPr>
          </a:p>
        </p:txBody>
      </p:sp>
      <p:sp>
        <p:nvSpPr>
          <p:cNvPr id="19" name="Title 2">
            <a:extLst>
              <a:ext uri="{FF2B5EF4-FFF2-40B4-BE49-F238E27FC236}">
                <a16:creationId xmlns:a16="http://schemas.microsoft.com/office/drawing/2014/main" id="{FFF95430-189B-4493-BA5C-E7F80D390559}"/>
              </a:ext>
            </a:extLst>
          </p:cNvPr>
          <p:cNvSpPr>
            <a:spLocks noGrp="1"/>
          </p:cNvSpPr>
          <p:nvPr>
            <p:ph type="title"/>
          </p:nvPr>
        </p:nvSpPr>
        <p:spPr>
          <a:xfrm>
            <a:off x="228600" y="0"/>
            <a:ext cx="5105400" cy="590550"/>
          </a:xfrm>
        </p:spPr>
        <p:txBody>
          <a:bodyPr>
            <a:normAutofit fontScale="90000"/>
          </a:bodyPr>
          <a:lstStyle/>
          <a:p>
            <a:r>
              <a:rPr lang="en-US" sz="2700" dirty="0"/>
              <a:t>Project </a:t>
            </a:r>
            <a:r>
              <a:rPr lang="en-US" sz="2700" dirty="0" err="1"/>
              <a:t>Cylon</a:t>
            </a:r>
            <a:br>
              <a:rPr lang="en-US" dirty="0"/>
            </a:br>
            <a:r>
              <a:rPr lang="en-US" sz="2200" i="1" dirty="0"/>
              <a:t>Product Overview</a:t>
            </a:r>
            <a:endParaRPr lang="en-US" dirty="0"/>
          </a:p>
        </p:txBody>
      </p:sp>
      <p:sp>
        <p:nvSpPr>
          <p:cNvPr id="18" name="TextBox 17">
            <a:extLst>
              <a:ext uri="{FF2B5EF4-FFF2-40B4-BE49-F238E27FC236}">
                <a16:creationId xmlns:a16="http://schemas.microsoft.com/office/drawing/2014/main" id="{405862D4-0892-489F-92B0-F51993D3A70F}"/>
              </a:ext>
            </a:extLst>
          </p:cNvPr>
          <p:cNvSpPr txBox="1"/>
          <p:nvPr/>
        </p:nvSpPr>
        <p:spPr>
          <a:xfrm>
            <a:off x="2971800" y="3562350"/>
            <a:ext cx="1676400" cy="1242303"/>
          </a:xfrm>
          <a:prstGeom prst="rect">
            <a:avLst/>
          </a:prstGeom>
          <a:noFill/>
        </p:spPr>
        <p:txBody>
          <a:bodyPr wrap="square" lIns="91410" tIns="45703" rIns="91410" bIns="45703" rtlCol="0">
            <a:noAutofit/>
          </a:bodyPr>
          <a:lstStyle/>
          <a:p>
            <a:pPr>
              <a:lnSpc>
                <a:spcPct val="150000"/>
              </a:lnSpc>
            </a:pPr>
            <a:r>
              <a:rPr lang="en-US" sz="900" b="1" u="sng" dirty="0">
                <a:cs typeface="Roboto Light"/>
              </a:rPr>
              <a:t>Project Cost Estimates*</a:t>
            </a:r>
          </a:p>
          <a:p>
            <a:pPr>
              <a:lnSpc>
                <a:spcPct val="150000"/>
              </a:lnSpc>
            </a:pPr>
            <a:r>
              <a:rPr lang="en-US" sz="900" dirty="0">
                <a:cs typeface="Roboto Light"/>
              </a:rPr>
              <a:t>Start-up: $ </a:t>
            </a:r>
            <a:r>
              <a:rPr lang="en-US" sz="900" dirty="0">
                <a:solidFill>
                  <a:srgbClr val="0000FF"/>
                </a:solidFill>
                <a:cs typeface="Roboto Light"/>
              </a:rPr>
              <a:t>X</a:t>
            </a:r>
          </a:p>
          <a:p>
            <a:pPr>
              <a:lnSpc>
                <a:spcPct val="150000"/>
              </a:lnSpc>
            </a:pPr>
            <a:r>
              <a:rPr lang="en-US" sz="900" dirty="0">
                <a:cs typeface="Roboto Light"/>
              </a:rPr>
              <a:t>Investment: $ </a:t>
            </a:r>
            <a:r>
              <a:rPr lang="en-US" sz="900" dirty="0">
                <a:solidFill>
                  <a:srgbClr val="0000FF"/>
                </a:solidFill>
                <a:cs typeface="Roboto Light"/>
              </a:rPr>
              <a:t>X</a:t>
            </a:r>
          </a:p>
          <a:p>
            <a:pPr>
              <a:lnSpc>
                <a:spcPct val="150000"/>
              </a:lnSpc>
            </a:pPr>
            <a:r>
              <a:rPr lang="en-US" sz="900" dirty="0">
                <a:cs typeface="Roboto Light"/>
              </a:rPr>
              <a:t>ROI: </a:t>
            </a:r>
            <a:r>
              <a:rPr lang="en-US" sz="900" dirty="0">
                <a:solidFill>
                  <a:srgbClr val="0000FF"/>
                </a:solidFill>
                <a:cs typeface="Roboto Light"/>
              </a:rPr>
              <a:t>X </a:t>
            </a:r>
            <a:r>
              <a:rPr lang="en-US" sz="900" dirty="0">
                <a:cs typeface="Roboto Light"/>
              </a:rPr>
              <a:t>%</a:t>
            </a:r>
          </a:p>
          <a:p>
            <a:pPr>
              <a:lnSpc>
                <a:spcPct val="150000"/>
              </a:lnSpc>
            </a:pPr>
            <a:r>
              <a:rPr lang="en-US" sz="900" dirty="0">
                <a:cs typeface="Roboto Light"/>
              </a:rPr>
              <a:t>Payback: </a:t>
            </a:r>
            <a:r>
              <a:rPr lang="en-US" sz="900" dirty="0">
                <a:solidFill>
                  <a:srgbClr val="0000FF"/>
                </a:solidFill>
                <a:cs typeface="Roboto Light"/>
              </a:rPr>
              <a:t>X.X</a:t>
            </a:r>
            <a:r>
              <a:rPr lang="en-US" sz="900" dirty="0">
                <a:cs typeface="Roboto Light"/>
              </a:rPr>
              <a:t> years</a:t>
            </a:r>
          </a:p>
          <a:p>
            <a:pPr>
              <a:lnSpc>
                <a:spcPct val="150000"/>
              </a:lnSpc>
            </a:pPr>
            <a:r>
              <a:rPr lang="en-US" sz="700" i="1" dirty="0">
                <a:cs typeface="Roboto Light"/>
              </a:rPr>
              <a:t>* to be completed for PRR</a:t>
            </a:r>
          </a:p>
        </p:txBody>
      </p:sp>
      <p:graphicFrame>
        <p:nvGraphicFramePr>
          <p:cNvPr id="20" name="Table 19">
            <a:extLst>
              <a:ext uri="{FF2B5EF4-FFF2-40B4-BE49-F238E27FC236}">
                <a16:creationId xmlns:a16="http://schemas.microsoft.com/office/drawing/2014/main" id="{D1FE72AF-98B5-4FDE-BCEE-0B4E1A2BAA3A}"/>
              </a:ext>
            </a:extLst>
          </p:cNvPr>
          <p:cNvGraphicFramePr>
            <a:graphicFrameLocks noGrp="1"/>
          </p:cNvGraphicFramePr>
          <p:nvPr>
            <p:extLst>
              <p:ext uri="{D42A27DB-BD31-4B8C-83A1-F6EECF244321}">
                <p14:modId xmlns:p14="http://schemas.microsoft.com/office/powerpoint/2010/main" val="1488064546"/>
              </p:ext>
            </p:extLst>
          </p:nvPr>
        </p:nvGraphicFramePr>
        <p:xfrm>
          <a:off x="6172200" y="33991"/>
          <a:ext cx="2926080" cy="562928"/>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966474751"/>
                    </a:ext>
                  </a:extLst>
                </a:gridCol>
                <a:gridCol w="731520">
                  <a:extLst>
                    <a:ext uri="{9D8B030D-6E8A-4147-A177-3AD203B41FA5}">
                      <a16:colId xmlns:a16="http://schemas.microsoft.com/office/drawing/2014/main" val="1916243034"/>
                    </a:ext>
                  </a:extLst>
                </a:gridCol>
                <a:gridCol w="731520">
                  <a:extLst>
                    <a:ext uri="{9D8B030D-6E8A-4147-A177-3AD203B41FA5}">
                      <a16:colId xmlns:a16="http://schemas.microsoft.com/office/drawing/2014/main" val="2830760376"/>
                    </a:ext>
                  </a:extLst>
                </a:gridCol>
                <a:gridCol w="731520">
                  <a:extLst>
                    <a:ext uri="{9D8B030D-6E8A-4147-A177-3AD203B41FA5}">
                      <a16:colId xmlns:a16="http://schemas.microsoft.com/office/drawing/2014/main" val="4188328823"/>
                    </a:ext>
                  </a:extLst>
                </a:gridCol>
              </a:tblGrid>
              <a:tr h="281464">
                <a:tc>
                  <a:txBody>
                    <a:bodyPr/>
                    <a:lstStyle/>
                    <a:p>
                      <a:pPr algn="ctr"/>
                      <a:r>
                        <a:rPr lang="en-US" sz="1200" dirty="0"/>
                        <a:t>NA</a:t>
                      </a:r>
                    </a:p>
                  </a:txBody>
                  <a:tcPr/>
                </a:tc>
                <a:tc>
                  <a:txBody>
                    <a:bodyPr/>
                    <a:lstStyle/>
                    <a:p>
                      <a:pPr algn="ctr"/>
                      <a:r>
                        <a:rPr lang="en-US" sz="1200" dirty="0"/>
                        <a:t>EMEA</a:t>
                      </a:r>
                    </a:p>
                  </a:txBody>
                  <a:tcPr/>
                </a:tc>
                <a:tc>
                  <a:txBody>
                    <a:bodyPr/>
                    <a:lstStyle/>
                    <a:p>
                      <a:pPr algn="ctr"/>
                      <a:r>
                        <a:rPr lang="en-US" sz="1200" dirty="0"/>
                        <a:t>APAC</a:t>
                      </a:r>
                    </a:p>
                  </a:txBody>
                  <a:tcPr/>
                </a:tc>
                <a:tc>
                  <a:txBody>
                    <a:bodyPr/>
                    <a:lstStyle/>
                    <a:p>
                      <a:pPr algn="ctr"/>
                      <a:r>
                        <a:rPr lang="en-US" sz="1200" dirty="0"/>
                        <a:t>LATAM</a:t>
                      </a:r>
                    </a:p>
                  </a:txBody>
                  <a:tcPr/>
                </a:tc>
                <a:extLst>
                  <a:ext uri="{0D108BD9-81ED-4DB2-BD59-A6C34878D82A}">
                    <a16:rowId xmlns:a16="http://schemas.microsoft.com/office/drawing/2014/main" val="236511887"/>
                  </a:ext>
                </a:extLst>
              </a:tr>
              <a:tr h="281464">
                <a:tc>
                  <a:txBody>
                    <a:bodyPr/>
                    <a:lstStyle/>
                    <a:p>
                      <a:pPr algn="ctr"/>
                      <a:r>
                        <a:rPr lang="en-US" sz="1200" dirty="0">
                          <a:solidFill>
                            <a:srgbClr val="0000FF"/>
                          </a:solidFill>
                        </a:rPr>
                        <a:t>Y</a:t>
                      </a:r>
                    </a:p>
                  </a:txBody>
                  <a:tcPr/>
                </a:tc>
                <a:tc>
                  <a:txBody>
                    <a:bodyPr/>
                    <a:lstStyle/>
                    <a:p>
                      <a:pPr algn="ctr"/>
                      <a:r>
                        <a:rPr lang="en-US" sz="1200" dirty="0">
                          <a:solidFill>
                            <a:srgbClr val="0000FF"/>
                          </a:solidFill>
                        </a:rPr>
                        <a:t>Y</a:t>
                      </a:r>
                    </a:p>
                  </a:txBody>
                  <a:tcPr/>
                </a:tc>
                <a:tc>
                  <a:txBody>
                    <a:bodyPr/>
                    <a:lstStyle/>
                    <a:p>
                      <a:pPr marL="0" marR="0" lvl="0" indent="0" algn="ctr" defTabSz="779252" rtl="0" eaLnBrk="1" fontAlgn="auto" latinLnBrk="0" hangingPunct="1">
                        <a:lnSpc>
                          <a:spcPct val="100000"/>
                        </a:lnSpc>
                        <a:spcBef>
                          <a:spcPts val="0"/>
                        </a:spcBef>
                        <a:spcAft>
                          <a:spcPts val="0"/>
                        </a:spcAft>
                        <a:buClrTx/>
                        <a:buSzTx/>
                        <a:buFontTx/>
                        <a:buNone/>
                        <a:tabLst/>
                        <a:defRPr/>
                      </a:pPr>
                      <a:r>
                        <a:rPr lang="en-US" sz="1200" dirty="0">
                          <a:solidFill>
                            <a:srgbClr val="0000FF"/>
                          </a:solidFill>
                        </a:rPr>
                        <a:t>?</a:t>
                      </a:r>
                    </a:p>
                  </a:txBody>
                  <a:tcPr/>
                </a:tc>
                <a:tc>
                  <a:txBody>
                    <a:bodyPr/>
                    <a:lstStyle/>
                    <a:p>
                      <a:pPr algn="ctr"/>
                      <a:r>
                        <a:rPr lang="en-US" sz="1200" dirty="0">
                          <a:solidFill>
                            <a:srgbClr val="0000FF"/>
                          </a:solidFill>
                        </a:rPr>
                        <a:t>Y</a:t>
                      </a:r>
                    </a:p>
                  </a:txBody>
                  <a:tcPr/>
                </a:tc>
                <a:extLst>
                  <a:ext uri="{0D108BD9-81ED-4DB2-BD59-A6C34878D82A}">
                    <a16:rowId xmlns:a16="http://schemas.microsoft.com/office/drawing/2014/main" val="1086144533"/>
                  </a:ext>
                </a:extLst>
              </a:tr>
            </a:tbl>
          </a:graphicData>
        </a:graphic>
      </p:graphicFrame>
      <p:graphicFrame>
        <p:nvGraphicFramePr>
          <p:cNvPr id="21" name="Table 20">
            <a:extLst>
              <a:ext uri="{FF2B5EF4-FFF2-40B4-BE49-F238E27FC236}">
                <a16:creationId xmlns:a16="http://schemas.microsoft.com/office/drawing/2014/main" id="{CC8290FD-E089-4DAC-AF8A-700B6D9C787A}"/>
              </a:ext>
            </a:extLst>
          </p:cNvPr>
          <p:cNvGraphicFramePr>
            <a:graphicFrameLocks noGrp="1"/>
          </p:cNvGraphicFramePr>
          <p:nvPr>
            <p:extLst/>
          </p:nvPr>
        </p:nvGraphicFramePr>
        <p:xfrm>
          <a:off x="4594310" y="3969557"/>
          <a:ext cx="3523037" cy="950992"/>
        </p:xfrm>
        <a:graphic>
          <a:graphicData uri="http://schemas.openxmlformats.org/drawingml/2006/table">
            <a:tbl>
              <a:tblPr firstRow="1" bandRow="1">
                <a:tableStyleId>{5C22544A-7EE6-4342-B048-85BDC9FD1C3A}</a:tableStyleId>
              </a:tblPr>
              <a:tblGrid>
                <a:gridCol w="627437">
                  <a:extLst>
                    <a:ext uri="{9D8B030D-6E8A-4147-A177-3AD203B41FA5}">
                      <a16:colId xmlns:a16="http://schemas.microsoft.com/office/drawing/2014/main" val="522665780"/>
                    </a:ext>
                  </a:extLst>
                </a:gridCol>
                <a:gridCol w="533400">
                  <a:extLst>
                    <a:ext uri="{9D8B030D-6E8A-4147-A177-3AD203B41FA5}">
                      <a16:colId xmlns:a16="http://schemas.microsoft.com/office/drawing/2014/main" val="83983514"/>
                    </a:ext>
                  </a:extLst>
                </a:gridCol>
                <a:gridCol w="533400">
                  <a:extLst>
                    <a:ext uri="{9D8B030D-6E8A-4147-A177-3AD203B41FA5}">
                      <a16:colId xmlns:a16="http://schemas.microsoft.com/office/drawing/2014/main" val="3490865417"/>
                    </a:ext>
                  </a:extLst>
                </a:gridCol>
                <a:gridCol w="457200">
                  <a:extLst>
                    <a:ext uri="{9D8B030D-6E8A-4147-A177-3AD203B41FA5}">
                      <a16:colId xmlns:a16="http://schemas.microsoft.com/office/drawing/2014/main" val="3114560559"/>
                    </a:ext>
                  </a:extLst>
                </a:gridCol>
                <a:gridCol w="457200">
                  <a:extLst>
                    <a:ext uri="{9D8B030D-6E8A-4147-A177-3AD203B41FA5}">
                      <a16:colId xmlns:a16="http://schemas.microsoft.com/office/drawing/2014/main" val="3162213330"/>
                    </a:ext>
                  </a:extLst>
                </a:gridCol>
                <a:gridCol w="457200">
                  <a:extLst>
                    <a:ext uri="{9D8B030D-6E8A-4147-A177-3AD203B41FA5}">
                      <a16:colId xmlns:a16="http://schemas.microsoft.com/office/drawing/2014/main" val="813430812"/>
                    </a:ext>
                  </a:extLst>
                </a:gridCol>
                <a:gridCol w="457200">
                  <a:extLst>
                    <a:ext uri="{9D8B030D-6E8A-4147-A177-3AD203B41FA5}">
                      <a16:colId xmlns:a16="http://schemas.microsoft.com/office/drawing/2014/main" val="1738905285"/>
                    </a:ext>
                  </a:extLst>
                </a:gridCol>
              </a:tblGrid>
              <a:tr h="265192">
                <a:tc>
                  <a:txBody>
                    <a:bodyPr/>
                    <a:lstStyle/>
                    <a:p>
                      <a:r>
                        <a:rPr lang="en-US" sz="900" dirty="0"/>
                        <a:t>KPI</a:t>
                      </a:r>
                    </a:p>
                  </a:txBody>
                  <a:tcPr/>
                </a:tc>
                <a:tc>
                  <a:txBody>
                    <a:bodyPr/>
                    <a:lstStyle/>
                    <a:p>
                      <a:pPr algn="ctr"/>
                      <a:r>
                        <a:rPr lang="en-US" sz="900" dirty="0">
                          <a:solidFill>
                            <a:schemeClr val="bg1"/>
                          </a:solidFill>
                        </a:rPr>
                        <a:t>MRR</a:t>
                      </a:r>
                    </a:p>
                  </a:txBody>
                  <a:tcPr/>
                </a:tc>
                <a:tc>
                  <a:txBody>
                    <a:bodyPr/>
                    <a:lstStyle/>
                    <a:p>
                      <a:pPr algn="ctr"/>
                      <a:r>
                        <a:rPr lang="en-US" sz="900" dirty="0">
                          <a:solidFill>
                            <a:schemeClr val="bg1"/>
                          </a:solidFill>
                        </a:rPr>
                        <a:t>PRR</a:t>
                      </a:r>
                    </a:p>
                  </a:txBody>
                  <a:tcPr/>
                </a:tc>
                <a:tc>
                  <a:txBody>
                    <a:bodyPr/>
                    <a:lstStyle/>
                    <a:p>
                      <a:pPr algn="ctr"/>
                      <a:r>
                        <a:rPr lang="en-US" sz="900" dirty="0">
                          <a:solidFill>
                            <a:schemeClr val="bg1"/>
                          </a:solidFill>
                        </a:rPr>
                        <a:t>DR</a:t>
                      </a:r>
                    </a:p>
                  </a:txBody>
                  <a:tcPr/>
                </a:tc>
                <a:tc>
                  <a:txBody>
                    <a:bodyPr/>
                    <a:lstStyle/>
                    <a:p>
                      <a:pPr algn="ctr"/>
                      <a:r>
                        <a:rPr lang="en-US" sz="900" dirty="0">
                          <a:solidFill>
                            <a:schemeClr val="bg1"/>
                          </a:solidFill>
                        </a:rPr>
                        <a:t>QR</a:t>
                      </a:r>
                    </a:p>
                  </a:txBody>
                  <a:tcPr/>
                </a:tc>
                <a:tc>
                  <a:txBody>
                    <a:bodyPr/>
                    <a:lstStyle/>
                    <a:p>
                      <a:pPr algn="ctr"/>
                      <a:r>
                        <a:rPr lang="en-US" sz="900" dirty="0">
                          <a:solidFill>
                            <a:schemeClr val="bg1"/>
                          </a:solidFill>
                        </a:rPr>
                        <a:t>PR2</a:t>
                      </a:r>
                    </a:p>
                  </a:txBody>
                  <a:tcPr/>
                </a:tc>
                <a:tc>
                  <a:txBody>
                    <a:bodyPr/>
                    <a:lstStyle/>
                    <a:p>
                      <a:pPr algn="ctr"/>
                      <a:r>
                        <a:rPr lang="en-US" sz="900" dirty="0">
                          <a:solidFill>
                            <a:schemeClr val="bg1"/>
                          </a:solidFill>
                        </a:rPr>
                        <a:t>MLR</a:t>
                      </a:r>
                    </a:p>
                  </a:txBody>
                  <a:tcPr/>
                </a:tc>
                <a:extLst>
                  <a:ext uri="{0D108BD9-81ED-4DB2-BD59-A6C34878D82A}">
                    <a16:rowId xmlns:a16="http://schemas.microsoft.com/office/drawing/2014/main" val="2843306496"/>
                  </a:ext>
                </a:extLst>
              </a:tr>
              <a:tr h="192008">
                <a:tc>
                  <a:txBody>
                    <a:bodyPr/>
                    <a:lstStyle/>
                    <a:p>
                      <a:r>
                        <a:rPr lang="en-US" sz="900" dirty="0"/>
                        <a:t>GM%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41834025"/>
                  </a:ext>
                </a:extLst>
              </a:tr>
              <a:tr h="192008">
                <a:tc>
                  <a:txBody>
                    <a:bodyPr/>
                    <a:lstStyle/>
                    <a:p>
                      <a:r>
                        <a:rPr lang="en-US" sz="900" dirty="0"/>
                        <a:t>Payback</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3301893748"/>
                  </a:ext>
                </a:extLst>
              </a:tr>
              <a:tr h="162515">
                <a:tc>
                  <a:txBody>
                    <a:bodyPr/>
                    <a:lstStyle/>
                    <a:p>
                      <a:r>
                        <a:rPr lang="en-US" sz="900" dirty="0"/>
                        <a:t>TTM</a:t>
                      </a:r>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tc>
                  <a:txBody>
                    <a:bodyPr/>
                    <a:lstStyle/>
                    <a:p>
                      <a:pPr algn="ctr"/>
                      <a:endParaRPr lang="en-US" sz="900" dirty="0"/>
                    </a:p>
                  </a:txBody>
                  <a:tcPr anchor="ctr"/>
                </a:tc>
                <a:extLst>
                  <a:ext uri="{0D108BD9-81ED-4DB2-BD59-A6C34878D82A}">
                    <a16:rowId xmlns:a16="http://schemas.microsoft.com/office/drawing/2014/main" val="2360777477"/>
                  </a:ext>
                </a:extLst>
              </a:tr>
            </a:tbl>
          </a:graphicData>
        </a:graphic>
      </p:graphicFrame>
      <p:sp>
        <p:nvSpPr>
          <p:cNvPr id="22" name="TextBox 21">
            <a:extLst>
              <a:ext uri="{FF2B5EF4-FFF2-40B4-BE49-F238E27FC236}">
                <a16:creationId xmlns:a16="http://schemas.microsoft.com/office/drawing/2014/main" id="{FEDB2819-C6DD-43BC-8A71-38B10C9FB00F}"/>
              </a:ext>
            </a:extLst>
          </p:cNvPr>
          <p:cNvSpPr txBox="1"/>
          <p:nvPr/>
        </p:nvSpPr>
        <p:spPr>
          <a:xfrm>
            <a:off x="7833360" y="4923228"/>
            <a:ext cx="1097280" cy="163122"/>
          </a:xfrm>
          <a:prstGeom prst="rect">
            <a:avLst/>
          </a:prstGeom>
          <a:noFill/>
          <a:ln>
            <a:solidFill>
              <a:schemeClr val="tx1"/>
            </a:solidFill>
          </a:ln>
        </p:spPr>
        <p:txBody>
          <a:bodyPr wrap="square" lIns="91410" tIns="27432" rIns="91410" bIns="27432" rtlCol="0">
            <a:spAutoFit/>
          </a:bodyPr>
          <a:lstStyle/>
          <a:p>
            <a:pPr algn="ctr"/>
            <a:r>
              <a:rPr lang="en-US" sz="700" dirty="0">
                <a:cs typeface="Roboto Light"/>
              </a:rPr>
              <a:t>Form: QLP5.29B Rev -</a:t>
            </a:r>
          </a:p>
        </p:txBody>
      </p:sp>
      <p:sp>
        <p:nvSpPr>
          <p:cNvPr id="16" name="TextBox 15">
            <a:extLst>
              <a:ext uri="{FF2B5EF4-FFF2-40B4-BE49-F238E27FC236}">
                <a16:creationId xmlns:a16="http://schemas.microsoft.com/office/drawing/2014/main" id="{2F37A9E9-2792-436E-BEBE-319B4ED9288A}"/>
              </a:ext>
            </a:extLst>
          </p:cNvPr>
          <p:cNvSpPr txBox="1"/>
          <p:nvPr/>
        </p:nvSpPr>
        <p:spPr>
          <a:xfrm>
            <a:off x="228600" y="2014350"/>
            <a:ext cx="4419600" cy="1815847"/>
          </a:xfrm>
          <a:prstGeom prst="rect">
            <a:avLst/>
          </a:prstGeom>
          <a:noFill/>
        </p:spPr>
        <p:txBody>
          <a:bodyPr wrap="square" lIns="91410" tIns="45703" rIns="91410" bIns="45703" rtlCol="0">
            <a:spAutoFit/>
          </a:bodyPr>
          <a:lstStyle/>
          <a:p>
            <a:pPr defTabSz="779054">
              <a:spcAft>
                <a:spcPts val="1200"/>
              </a:spcAft>
            </a:pPr>
            <a:r>
              <a:rPr lang="en-US" sz="1200" b="1" dirty="0">
                <a:solidFill>
                  <a:srgbClr val="2C2C2C"/>
                </a:solidFill>
                <a:latin typeface="Arial"/>
              </a:rPr>
              <a:t>Project Market Drivers:</a:t>
            </a:r>
          </a:p>
          <a:p>
            <a:pPr marL="171446" indent="-171446" defTabSz="779054">
              <a:spcAft>
                <a:spcPts val="1200"/>
              </a:spcAft>
              <a:buBlip>
                <a:blip r:embed="rId3"/>
              </a:buBlip>
            </a:pPr>
            <a:r>
              <a:rPr lang="en-US" sz="1200" dirty="0">
                <a:solidFill>
                  <a:srgbClr val="2C2C2C"/>
                </a:solidFill>
                <a:latin typeface="Arial"/>
              </a:rPr>
              <a:t>Target Market:</a:t>
            </a:r>
            <a:r>
              <a:rPr lang="en-US" sz="1200" dirty="0">
                <a:solidFill>
                  <a:srgbClr val="2C2C2C"/>
                </a:solidFill>
              </a:rPr>
              <a:t> Petroleum, National Accounts, Retail, Banking</a:t>
            </a:r>
            <a:endParaRPr lang="en-US" sz="1200" dirty="0">
              <a:solidFill>
                <a:srgbClr val="2C2C2C"/>
              </a:solidFill>
              <a:latin typeface="Arial"/>
            </a:endParaRPr>
          </a:p>
          <a:p>
            <a:pPr marL="171446" indent="-171446" defTabSz="779054">
              <a:spcAft>
                <a:spcPts val="1200"/>
              </a:spcAft>
              <a:buBlip>
                <a:blip r:embed="rId3"/>
              </a:buBlip>
            </a:pPr>
            <a:r>
              <a:rPr lang="en-US" sz="1200" dirty="0">
                <a:solidFill>
                  <a:srgbClr val="2C2C2C"/>
                </a:solidFill>
                <a:latin typeface="Arial"/>
              </a:rPr>
              <a:t>Target Application</a:t>
            </a:r>
            <a:r>
              <a:rPr lang="en-US" sz="1200" dirty="0">
                <a:solidFill>
                  <a:srgbClr val="2C2C2C"/>
                </a:solidFill>
              </a:rPr>
              <a:t>: Petroleum Canopy, Entryways</a:t>
            </a:r>
          </a:p>
          <a:p>
            <a:pPr marL="171446" indent="-171446" defTabSz="779054">
              <a:spcAft>
                <a:spcPts val="1200"/>
              </a:spcAft>
              <a:buBlip>
                <a:blip r:embed="rId3"/>
              </a:buBlip>
            </a:pPr>
            <a:r>
              <a:rPr lang="en-US" sz="1200" dirty="0">
                <a:solidFill>
                  <a:srgbClr val="2C2C2C"/>
                </a:solidFill>
                <a:latin typeface="Arial"/>
              </a:rPr>
              <a:t>Sales Channel Focus</a:t>
            </a:r>
            <a:r>
              <a:rPr lang="en-US" sz="1200" dirty="0">
                <a:solidFill>
                  <a:srgbClr val="2C2C2C"/>
                </a:solidFill>
              </a:rPr>
              <a:t>: Petroleum</a:t>
            </a:r>
          </a:p>
          <a:p>
            <a:pPr marL="171446" indent="-171446" defTabSz="779054">
              <a:spcAft>
                <a:spcPts val="1200"/>
              </a:spcAft>
              <a:buBlip>
                <a:blip r:embed="rId3"/>
              </a:buBlip>
            </a:pPr>
            <a:endParaRPr lang="en-US" sz="1200" dirty="0">
              <a:solidFill>
                <a:srgbClr val="2C2C2C"/>
              </a:solidFill>
              <a:latin typeface="Arial"/>
            </a:endParaRPr>
          </a:p>
        </p:txBody>
      </p:sp>
      <p:pic>
        <p:nvPicPr>
          <p:cNvPr id="24" name="Picture 23">
            <a:extLst>
              <a:ext uri="{FF2B5EF4-FFF2-40B4-BE49-F238E27FC236}">
                <a16:creationId xmlns:a16="http://schemas.microsoft.com/office/drawing/2014/main" id="{C8A18ECC-BF18-4B72-BE07-2F9B0AC8FB7A}"/>
              </a:ext>
            </a:extLst>
          </p:cNvPr>
          <p:cNvPicPr>
            <a:picLocks noChangeAspect="1"/>
          </p:cNvPicPr>
          <p:nvPr/>
        </p:nvPicPr>
        <p:blipFill rotWithShape="1">
          <a:blip r:embed="rId4"/>
          <a:srcRect l="33333" t="50575" r="18333" b="15758"/>
          <a:stretch/>
        </p:blipFill>
        <p:spPr>
          <a:xfrm>
            <a:off x="107543" y="1141971"/>
            <a:ext cx="2155660" cy="733019"/>
          </a:xfrm>
          <a:prstGeom prst="rect">
            <a:avLst/>
          </a:prstGeom>
        </p:spPr>
      </p:pic>
      <p:pic>
        <p:nvPicPr>
          <p:cNvPr id="27" name="Picture 26">
            <a:extLst>
              <a:ext uri="{FF2B5EF4-FFF2-40B4-BE49-F238E27FC236}">
                <a16:creationId xmlns:a16="http://schemas.microsoft.com/office/drawing/2014/main" id="{E7D28B00-161A-4053-B144-89C90AC369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018" t="40025" r="3054"/>
          <a:stretch/>
        </p:blipFill>
        <p:spPr>
          <a:xfrm>
            <a:off x="2276654" y="1141971"/>
            <a:ext cx="2129975" cy="842974"/>
          </a:xfrm>
          <a:prstGeom prst="rect">
            <a:avLst/>
          </a:prstGeom>
        </p:spPr>
      </p:pic>
    </p:spTree>
    <p:extLst>
      <p:ext uri="{BB962C8B-B14F-4D97-AF65-F5344CB8AC3E}">
        <p14:creationId xmlns:p14="http://schemas.microsoft.com/office/powerpoint/2010/main" val="1142722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A31E2-6974-4CBA-B5F2-84298231A160}"/>
              </a:ext>
            </a:extLst>
          </p:cNvPr>
          <p:cNvSpPr>
            <a:spLocks noGrp="1"/>
          </p:cNvSpPr>
          <p:nvPr>
            <p:ph type="body" sz="quarter" idx="10"/>
          </p:nvPr>
        </p:nvSpPr>
        <p:spPr>
          <a:xfrm>
            <a:off x="415017" y="2147208"/>
            <a:ext cx="5029200" cy="1338942"/>
          </a:xfrm>
        </p:spPr>
        <p:txBody>
          <a:bodyPr>
            <a:normAutofit/>
          </a:bodyPr>
          <a:lstStyle/>
          <a:p>
            <a:r>
              <a:rPr lang="en-US" dirty="0"/>
              <a:t>Market Opportunity</a:t>
            </a:r>
          </a:p>
        </p:txBody>
      </p:sp>
      <p:sp>
        <p:nvSpPr>
          <p:cNvPr id="3" name="TextBox 2">
            <a:extLst>
              <a:ext uri="{FF2B5EF4-FFF2-40B4-BE49-F238E27FC236}">
                <a16:creationId xmlns:a16="http://schemas.microsoft.com/office/drawing/2014/main" id="{572CBD99-30EE-4FD5-B542-C49707ACF385}"/>
              </a:ext>
            </a:extLst>
          </p:cNvPr>
          <p:cNvSpPr txBox="1"/>
          <p:nvPr/>
        </p:nvSpPr>
        <p:spPr>
          <a:xfrm>
            <a:off x="7833360" y="4886330"/>
            <a:ext cx="1097280" cy="200020"/>
          </a:xfrm>
          <a:prstGeom prst="rect">
            <a:avLst/>
          </a:prstGeom>
          <a:noFill/>
          <a:ln>
            <a:solidFill>
              <a:schemeClr val="tx1"/>
            </a:solidFill>
          </a:ln>
        </p:spPr>
        <p:txBody>
          <a:bodyPr wrap="square" lIns="91410" tIns="45703" rIns="91410" bIns="45703" rtlCol="0">
            <a:spAutoFit/>
          </a:bodyPr>
          <a:lstStyle/>
          <a:p>
            <a:pPr algn="ctr"/>
            <a:r>
              <a:rPr lang="en-US" sz="700" dirty="0">
                <a:cs typeface="Roboto Light"/>
              </a:rPr>
              <a:t>Form: QLP5.29B Rev -</a:t>
            </a:r>
          </a:p>
        </p:txBody>
      </p:sp>
    </p:spTree>
    <p:extLst>
      <p:ext uri="{BB962C8B-B14F-4D97-AF65-F5344CB8AC3E}">
        <p14:creationId xmlns:p14="http://schemas.microsoft.com/office/powerpoint/2010/main" val="31883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42C3-1776-456F-93D6-4A50B664E911}"/>
              </a:ext>
            </a:extLst>
          </p:cNvPr>
          <p:cNvSpPr>
            <a:spLocks noGrp="1"/>
          </p:cNvSpPr>
          <p:nvPr>
            <p:ph type="title"/>
          </p:nvPr>
        </p:nvSpPr>
        <p:spPr/>
        <p:txBody>
          <a:bodyPr/>
          <a:lstStyle/>
          <a:p>
            <a:r>
              <a:rPr lang="en-US" dirty="0"/>
              <a:t>Market Trends</a:t>
            </a:r>
          </a:p>
        </p:txBody>
      </p:sp>
      <p:sp>
        <p:nvSpPr>
          <p:cNvPr id="3" name="Content Placeholder 1">
            <a:extLst>
              <a:ext uri="{FF2B5EF4-FFF2-40B4-BE49-F238E27FC236}">
                <a16:creationId xmlns:a16="http://schemas.microsoft.com/office/drawing/2014/main" id="{B0EF3CE5-97EB-4D52-AB8B-DD3D8D3C58CE}"/>
              </a:ext>
            </a:extLst>
          </p:cNvPr>
          <p:cNvSpPr txBox="1">
            <a:spLocks/>
          </p:cNvSpPr>
          <p:nvPr/>
        </p:nvSpPr>
        <p:spPr>
          <a:xfrm>
            <a:off x="228600" y="921026"/>
            <a:ext cx="8710684" cy="3756422"/>
          </a:xfrm>
          <a:prstGeom prst="rect">
            <a:avLst/>
          </a:prstGeom>
        </p:spPr>
        <p:txBody>
          <a:bodyPr/>
          <a:lstStyle>
            <a:lvl1pPr marL="292219" indent="-292219"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1600" dirty="0"/>
              <a:t>Estimated </a:t>
            </a:r>
            <a:r>
              <a:rPr lang="en-US" sz="1600" dirty="0">
                <a:solidFill>
                  <a:srgbClr val="FF0000"/>
                </a:solidFill>
              </a:rPr>
              <a:t>3.49% decline</a:t>
            </a:r>
            <a:r>
              <a:rPr lang="en-US" sz="1600" dirty="0"/>
              <a:t> in US market opportunity </a:t>
            </a:r>
            <a:r>
              <a:rPr lang="en-US" sz="1100" dirty="0"/>
              <a:t>(based on NEMA 2019 revenue data)</a:t>
            </a:r>
            <a:endParaRPr lang="en-US" sz="1100" dirty="0">
              <a:solidFill>
                <a:srgbClr val="FF0000"/>
              </a:solidFill>
            </a:endParaRPr>
          </a:p>
          <a:p>
            <a:r>
              <a:rPr lang="en-US" sz="1600" dirty="0"/>
              <a:t>Petroleum makes up the majority of the Canopy market and was an early adopter of LED technology</a:t>
            </a:r>
          </a:p>
          <a:p>
            <a:pPr lvl="1"/>
            <a:r>
              <a:rPr lang="en-US" sz="1400" dirty="0"/>
              <a:t>Estimated 70% US Petroleum market conversion to LED already</a:t>
            </a:r>
          </a:p>
          <a:p>
            <a:pPr lvl="1"/>
            <a:r>
              <a:rPr lang="en-US" sz="1400" dirty="0"/>
              <a:t>Our volume is estimated to drop 30-40% if we do nothing</a:t>
            </a:r>
          </a:p>
          <a:p>
            <a:r>
              <a:rPr lang="en-US" sz="1600" dirty="0"/>
              <a:t>Competitors are offering more efficient products</a:t>
            </a:r>
          </a:p>
          <a:p>
            <a:r>
              <a:rPr lang="en-US" sz="1600" dirty="0"/>
              <a:t>Increasing number of low-cost players entering the online channel</a:t>
            </a:r>
          </a:p>
          <a:p>
            <a:r>
              <a:rPr lang="en-US" sz="1600" dirty="0"/>
              <a:t>IP infringement continues</a:t>
            </a:r>
          </a:p>
        </p:txBody>
      </p:sp>
      <p:pic>
        <p:nvPicPr>
          <p:cNvPr id="6" name="Picture 5">
            <a:extLst>
              <a:ext uri="{FF2B5EF4-FFF2-40B4-BE49-F238E27FC236}">
                <a16:creationId xmlns:a16="http://schemas.microsoft.com/office/drawing/2014/main" id="{24E93759-7DA4-415F-AE01-AF1F4A925CFB}"/>
              </a:ext>
            </a:extLst>
          </p:cNvPr>
          <p:cNvPicPr>
            <a:picLocks noChangeAspect="1"/>
          </p:cNvPicPr>
          <p:nvPr/>
        </p:nvPicPr>
        <p:blipFill>
          <a:blip r:embed="rId2"/>
          <a:stretch>
            <a:fillRect/>
          </a:stretch>
        </p:blipFill>
        <p:spPr>
          <a:xfrm>
            <a:off x="7022431" y="1636826"/>
            <a:ext cx="1992573" cy="1392124"/>
          </a:xfrm>
          <a:prstGeom prst="rect">
            <a:avLst/>
          </a:prstGeom>
        </p:spPr>
      </p:pic>
      <p:pic>
        <p:nvPicPr>
          <p:cNvPr id="7" name="Picture 6">
            <a:extLst>
              <a:ext uri="{FF2B5EF4-FFF2-40B4-BE49-F238E27FC236}">
                <a16:creationId xmlns:a16="http://schemas.microsoft.com/office/drawing/2014/main" id="{7D363F28-6488-4505-83D0-ACA84180907E}"/>
              </a:ext>
            </a:extLst>
          </p:cNvPr>
          <p:cNvPicPr>
            <a:picLocks noChangeAspect="1"/>
          </p:cNvPicPr>
          <p:nvPr/>
        </p:nvPicPr>
        <p:blipFill>
          <a:blip r:embed="rId3"/>
          <a:stretch>
            <a:fillRect/>
          </a:stretch>
        </p:blipFill>
        <p:spPr>
          <a:xfrm>
            <a:off x="6172200" y="3028950"/>
            <a:ext cx="1994670" cy="1391836"/>
          </a:xfrm>
          <a:prstGeom prst="rect">
            <a:avLst/>
          </a:prstGeom>
        </p:spPr>
      </p:pic>
    </p:spTree>
    <p:extLst>
      <p:ext uri="{BB962C8B-B14F-4D97-AF65-F5344CB8AC3E}">
        <p14:creationId xmlns:p14="http://schemas.microsoft.com/office/powerpoint/2010/main" val="261294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Canopy Market Trends</a:t>
            </a:r>
            <a:endParaRPr lang="en-US" sz="2400" i="1" dirty="0">
              <a:solidFill>
                <a:srgbClr val="FF0000"/>
              </a:solidFill>
            </a:endParaRPr>
          </a:p>
        </p:txBody>
      </p:sp>
      <p:graphicFrame>
        <p:nvGraphicFramePr>
          <p:cNvPr id="2" name="Table 1">
            <a:extLst>
              <a:ext uri="{FF2B5EF4-FFF2-40B4-BE49-F238E27FC236}">
                <a16:creationId xmlns:a16="http://schemas.microsoft.com/office/drawing/2014/main" id="{1B8E08DF-3B9A-4375-8AEE-61FDB1842A34}"/>
              </a:ext>
            </a:extLst>
          </p:cNvPr>
          <p:cNvGraphicFramePr>
            <a:graphicFrameLocks noGrp="1"/>
          </p:cNvGraphicFramePr>
          <p:nvPr>
            <p:extLst/>
          </p:nvPr>
        </p:nvGraphicFramePr>
        <p:xfrm>
          <a:off x="364272" y="612057"/>
          <a:ext cx="8355981" cy="4419600"/>
        </p:xfrm>
        <a:graphic>
          <a:graphicData uri="http://schemas.openxmlformats.org/drawingml/2006/table">
            <a:tbl>
              <a:tblPr firstRow="1" bandRow="1">
                <a:tableStyleId>{5C22544A-7EE6-4342-B048-85BDC9FD1C3A}</a:tableStyleId>
              </a:tblPr>
              <a:tblGrid>
                <a:gridCol w="1784196">
                  <a:extLst>
                    <a:ext uri="{9D8B030D-6E8A-4147-A177-3AD203B41FA5}">
                      <a16:colId xmlns:a16="http://schemas.microsoft.com/office/drawing/2014/main" val="4141413058"/>
                    </a:ext>
                  </a:extLst>
                </a:gridCol>
                <a:gridCol w="3144644">
                  <a:extLst>
                    <a:ext uri="{9D8B030D-6E8A-4147-A177-3AD203B41FA5}">
                      <a16:colId xmlns:a16="http://schemas.microsoft.com/office/drawing/2014/main" val="2456414334"/>
                    </a:ext>
                  </a:extLst>
                </a:gridCol>
                <a:gridCol w="3427141">
                  <a:extLst>
                    <a:ext uri="{9D8B030D-6E8A-4147-A177-3AD203B41FA5}">
                      <a16:colId xmlns:a16="http://schemas.microsoft.com/office/drawing/2014/main" val="1170657022"/>
                    </a:ext>
                  </a:extLst>
                </a:gridCol>
              </a:tblGrid>
              <a:tr h="206809">
                <a:tc>
                  <a:txBody>
                    <a:bodyPr/>
                    <a:lstStyle/>
                    <a:p>
                      <a:pPr algn="ct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Current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Next 3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4175948"/>
                  </a:ext>
                </a:extLst>
              </a:tr>
              <a:tr h="491276">
                <a:tc>
                  <a:txBody>
                    <a:bodyPr/>
                    <a:lstStyle/>
                    <a:p>
                      <a:pPr algn="ctr"/>
                      <a:r>
                        <a:rPr lang="en-US" sz="1000" dirty="0"/>
                        <a:t>Geographic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US primarily</a:t>
                      </a:r>
                    </a:p>
                    <a:p>
                      <a:pPr marL="171450" indent="-171450" algn="l">
                        <a:buFont typeface="Arial" panose="020B0604020202020204" pitchFamily="34" charset="0"/>
                        <a:buChar char="•"/>
                      </a:pPr>
                      <a:r>
                        <a:rPr lang="en-US" sz="1000" dirty="0"/>
                        <a:t>Europe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US</a:t>
                      </a:r>
                    </a:p>
                    <a:p>
                      <a:pPr marL="171450" indent="-171450" algn="l">
                        <a:buFont typeface="Arial" panose="020B0604020202020204" pitchFamily="34" charset="0"/>
                        <a:buChar char="•"/>
                      </a:pPr>
                      <a:r>
                        <a:rPr lang="en-US" sz="1000" dirty="0"/>
                        <a:t>Europe, MEA (Middle East &amp; Africa)</a:t>
                      </a:r>
                    </a:p>
                    <a:p>
                      <a:pPr marL="171450" indent="-171450" algn="l">
                        <a:buFont typeface="Arial" panose="020B0604020202020204" pitchFamily="34" charset="0"/>
                        <a:buChar char="•"/>
                      </a:pPr>
                      <a:r>
                        <a:rPr lang="en-US" sz="1000" dirty="0"/>
                        <a:t>APAC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955140"/>
                  </a:ext>
                </a:extLst>
              </a:tr>
              <a:tr h="491276">
                <a:tc>
                  <a:txBody>
                    <a:bodyPr/>
                    <a:lstStyle/>
                    <a:p>
                      <a:pPr algn="ctr"/>
                      <a:r>
                        <a:rPr lang="en-US" sz="1000" dirty="0"/>
                        <a:t>Competition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LSI</a:t>
                      </a:r>
                    </a:p>
                    <a:p>
                      <a:pPr marL="171450" marR="0" lvl="0" indent="-171450" algn="l" defTabSz="7792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Sloan</a:t>
                      </a:r>
                    </a:p>
                    <a:p>
                      <a:pPr marL="171450" indent="-171450" algn="l">
                        <a:buFont typeface="Arial" panose="020B0604020202020204" pitchFamily="34" charset="0"/>
                        <a:buChar char="•"/>
                      </a:pPr>
                      <a:r>
                        <a:rPr lang="en-US" sz="1000" dirty="0"/>
                        <a:t>RAB MASI</a:t>
                      </a:r>
                    </a:p>
                    <a:p>
                      <a:pPr marL="171450" indent="-171450" algn="l">
                        <a:buFont typeface="Arial" panose="020B0604020202020204" pitchFamily="34" charset="0"/>
                        <a:buChar char="•"/>
                      </a:pPr>
                      <a:r>
                        <a:rPr lang="en-US" sz="1000" dirty="0"/>
                        <a:t>Low cost online/import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LSI</a:t>
                      </a:r>
                    </a:p>
                    <a:p>
                      <a:pPr marL="171450" indent="-171450" algn="l">
                        <a:buFont typeface="Arial" panose="020B0604020202020204" pitchFamily="34" charset="0"/>
                        <a:buChar char="•"/>
                      </a:pPr>
                      <a:r>
                        <a:rPr lang="en-US" sz="1000" dirty="0"/>
                        <a:t>Sloan</a:t>
                      </a:r>
                    </a:p>
                    <a:p>
                      <a:pPr marL="171450" indent="-171450" algn="l">
                        <a:buFont typeface="Arial" panose="020B0604020202020204" pitchFamily="34" charset="0"/>
                        <a:buChar char="•"/>
                      </a:pPr>
                      <a:r>
                        <a:rPr lang="en-US" sz="1000" dirty="0"/>
                        <a:t>RAB MASI</a:t>
                      </a:r>
                    </a:p>
                    <a:p>
                      <a:pPr marL="171450" indent="-171450" algn="l">
                        <a:buFont typeface="Arial" panose="020B0604020202020204" pitchFamily="34" charset="0"/>
                        <a:buChar char="•"/>
                      </a:pPr>
                      <a:r>
                        <a:rPr lang="en-US" sz="1000" dirty="0"/>
                        <a:t>Low cost online/import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261417"/>
                  </a:ext>
                </a:extLst>
              </a:tr>
              <a:tr h="491276">
                <a:tc>
                  <a:txBody>
                    <a:bodyPr/>
                    <a:lstStyle/>
                    <a:p>
                      <a:pPr algn="ctr"/>
                      <a:r>
                        <a:rPr lang="en-US" sz="1000" dirty="0"/>
                        <a:t>Regulatory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DLC 5.0</a:t>
                      </a:r>
                    </a:p>
                    <a:p>
                      <a:pPr marL="171450" indent="-171450" algn="l">
                        <a:buFont typeface="Arial" panose="020B0604020202020204" pitchFamily="34" charset="0"/>
                        <a:buChar char="•"/>
                      </a:pPr>
                      <a:r>
                        <a:rPr lang="en-US" sz="1000" dirty="0"/>
                        <a:t>Title 24</a:t>
                      </a:r>
                    </a:p>
                    <a:p>
                      <a:pPr marL="171450" indent="-171450" algn="l">
                        <a:buFont typeface="Arial" panose="020B0604020202020204" pitchFamily="34" charset="0"/>
                        <a:buChar char="•"/>
                      </a:pPr>
                      <a:r>
                        <a:rPr lang="en-US" sz="1000" dirty="0"/>
                        <a:t>Dark Sky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DLC 6.0 (increase emphasis on light quality)</a:t>
                      </a:r>
                    </a:p>
                    <a:p>
                      <a:pPr marL="171450" indent="-171450" algn="l">
                        <a:buFont typeface="Arial" panose="020B0604020202020204" pitchFamily="34" charset="0"/>
                        <a:buChar char="•"/>
                      </a:pPr>
                      <a:r>
                        <a:rPr lang="en-US" sz="1000" dirty="0"/>
                        <a:t>Title 24</a:t>
                      </a:r>
                    </a:p>
                    <a:p>
                      <a:pPr marL="171450" indent="-171450" algn="l">
                        <a:buFont typeface="Arial" panose="020B0604020202020204" pitchFamily="34" charset="0"/>
                        <a:buChar char="•"/>
                      </a:pPr>
                      <a:r>
                        <a:rPr lang="en-US" sz="1000" dirty="0"/>
                        <a:t>Dark Sky (increase expected)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6913429"/>
                  </a:ext>
                </a:extLst>
              </a:tr>
              <a:tr h="491276">
                <a:tc>
                  <a:txBody>
                    <a:bodyPr/>
                    <a:lstStyle/>
                    <a:p>
                      <a:pPr algn="ctr"/>
                      <a:r>
                        <a:rPr lang="en-US" sz="1000" dirty="0"/>
                        <a:t>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13,000L package continues to sell best</a:t>
                      </a:r>
                    </a:p>
                    <a:p>
                      <a:pPr marL="171450" indent="-171450" algn="l">
                        <a:buFont typeface="Arial" panose="020B0604020202020204" pitchFamily="34" charset="0"/>
                        <a:buChar char="•"/>
                      </a:pPr>
                      <a:r>
                        <a:rPr lang="en-US" sz="1000" dirty="0"/>
                        <a:t>Increasing number of high output options</a:t>
                      </a:r>
                    </a:p>
                    <a:p>
                      <a:pPr marL="171450" indent="-171450" algn="l">
                        <a:buFont typeface="Arial" panose="020B0604020202020204" pitchFamily="34" charset="0"/>
                        <a:buChar char="•"/>
                      </a:pPr>
                      <a:r>
                        <a:rPr lang="en-US" sz="1000" dirty="0"/>
                        <a:t>Lots of competition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Emphasis on clean aesthetics, performance, quality</a:t>
                      </a:r>
                    </a:p>
                    <a:p>
                      <a:pPr marL="171450" indent="-171450" algn="l">
                        <a:buFont typeface="Arial" panose="020B0604020202020204" pitchFamily="34" charset="0"/>
                        <a:buChar char="•"/>
                      </a:pPr>
                      <a:r>
                        <a:rPr lang="en-US" sz="1000" dirty="0"/>
                        <a:t>Continued increase in low cost options in the market</a:t>
                      </a:r>
                    </a:p>
                    <a:p>
                      <a:pPr marL="171450" indent="-171450" algn="l">
                        <a:buFont typeface="Arial" panose="020B0604020202020204" pitchFamily="34" charset="0"/>
                        <a:buChar char="•"/>
                      </a:pPr>
                      <a:r>
                        <a:rPr lang="en-US" sz="1000" dirty="0"/>
                        <a:t>Sensors / Smart?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690950"/>
                  </a:ext>
                </a:extLst>
              </a:tr>
              <a:tr h="491276">
                <a:tc>
                  <a:txBody>
                    <a:bodyPr/>
                    <a:lstStyle/>
                    <a:p>
                      <a:pPr algn="ctr"/>
                      <a:r>
                        <a:rPr lang="en-US" sz="1000" dirty="0"/>
                        <a:t>Channel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Petroleum agents &amp; distributors</a:t>
                      </a:r>
                    </a:p>
                    <a:p>
                      <a:pPr marL="171450" indent="-171450" algn="l">
                        <a:buFont typeface="Arial" panose="020B0604020202020204" pitchFamily="34" charset="0"/>
                        <a:buChar char="•"/>
                      </a:pPr>
                      <a:r>
                        <a:rPr lang="en-US" sz="1000" dirty="0"/>
                        <a:t>National accounts &amp; C&amp;I</a:t>
                      </a:r>
                    </a:p>
                    <a:p>
                      <a:pPr marL="171450" indent="-171450" algn="l">
                        <a:buFont typeface="Arial" panose="020B0604020202020204" pitchFamily="34" charset="0"/>
                        <a:buChar char="•"/>
                      </a:pPr>
                      <a:r>
                        <a:rPr lang="en-US" sz="1000" dirty="0"/>
                        <a:t>Direct Sales &amp; Online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Petroleum Agents &amp; distributors</a:t>
                      </a:r>
                    </a:p>
                    <a:p>
                      <a:pPr marL="171450" indent="-171450" algn="l">
                        <a:buFont typeface="Arial" panose="020B0604020202020204" pitchFamily="34" charset="0"/>
                        <a:buChar char="•"/>
                      </a:pPr>
                      <a:r>
                        <a:rPr lang="en-US" sz="1000" dirty="0"/>
                        <a:t>National Accounts &amp; C&amp;I</a:t>
                      </a:r>
                    </a:p>
                    <a:p>
                      <a:pPr marL="171450" indent="-171450" algn="l">
                        <a:buFont typeface="Arial" panose="020B0604020202020204" pitchFamily="34" charset="0"/>
                        <a:buChar char="•"/>
                      </a:pPr>
                      <a:r>
                        <a:rPr lang="en-US" sz="1000" dirty="0"/>
                        <a:t>Direct Sales &amp; Online (expecting increase)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5134551"/>
                  </a:ext>
                </a:extLst>
              </a:tr>
              <a:tr h="491276">
                <a:tc>
                  <a:txBody>
                    <a:bodyPr/>
                    <a:lstStyle/>
                    <a:p>
                      <a:pPr algn="ctr"/>
                      <a:r>
                        <a:rPr lang="en-US" sz="1000" dirty="0"/>
                        <a:t>Vertical Markets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Petroleum</a:t>
                      </a:r>
                    </a:p>
                    <a:p>
                      <a:pPr marL="171450" indent="-171450" algn="l">
                        <a:buFont typeface="Arial" panose="020B0604020202020204" pitchFamily="34" charset="0"/>
                        <a:buChar char="•"/>
                      </a:pPr>
                      <a:r>
                        <a:rPr lang="en-US" sz="1000" dirty="0"/>
                        <a:t>Retail</a:t>
                      </a:r>
                    </a:p>
                    <a:p>
                      <a:pPr marL="171450" indent="-171450" algn="l">
                        <a:buFont typeface="Arial" panose="020B0604020202020204" pitchFamily="34" charset="0"/>
                        <a:buChar char="•"/>
                      </a:pPr>
                      <a:r>
                        <a:rPr lang="en-US" sz="1000" dirty="0"/>
                        <a:t>Banking</a:t>
                      </a:r>
                    </a:p>
                    <a:p>
                      <a:pPr marL="171450" indent="-171450" algn="l">
                        <a:buFont typeface="Arial" panose="020B0604020202020204" pitchFamily="34" charset="0"/>
                        <a:buChar char="•"/>
                      </a:pPr>
                      <a:r>
                        <a:rPr lang="en-US" sz="1000" dirty="0"/>
                        <a:t>Hospitality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t>Petroleum</a:t>
                      </a:r>
                    </a:p>
                    <a:p>
                      <a:pPr marL="171450" indent="-171450" algn="l">
                        <a:buFont typeface="Arial" panose="020B0604020202020204" pitchFamily="34" charset="0"/>
                        <a:buChar char="•"/>
                      </a:pPr>
                      <a:r>
                        <a:rPr lang="en-US" sz="1000" dirty="0"/>
                        <a:t>Retail</a:t>
                      </a:r>
                    </a:p>
                    <a:p>
                      <a:pPr marL="171450" indent="-171450" algn="l">
                        <a:buFont typeface="Arial" panose="020B0604020202020204" pitchFamily="34" charset="0"/>
                        <a:buChar char="•"/>
                      </a:pPr>
                      <a:r>
                        <a:rPr lang="en-US" sz="1000" dirty="0"/>
                        <a:t>Banking</a:t>
                      </a:r>
                    </a:p>
                    <a:p>
                      <a:pPr marL="171450" indent="-171450" algn="l">
                        <a:buFont typeface="Arial" panose="020B0604020202020204" pitchFamily="34" charset="0"/>
                        <a:buChar char="•"/>
                      </a:pPr>
                      <a:r>
                        <a:rPr lang="en-US" sz="1000" dirty="0"/>
                        <a:t>Hospitality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300626"/>
                  </a:ext>
                </a:extLst>
              </a:tr>
              <a:tr h="491276">
                <a:tc>
                  <a:txBody>
                    <a:bodyPr/>
                    <a:lstStyle/>
                    <a:p>
                      <a:pPr algn="ctr"/>
                      <a:r>
                        <a:rPr lang="en-US" sz="1000" dirty="0"/>
                        <a:t>Customers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solidFill>
                            <a:schemeClr val="tx1"/>
                          </a:solidFill>
                        </a:rPr>
                        <a:t>Petroleum has been a major revenue base for the Canopy market, driven by the major petroleum groups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000" dirty="0">
                          <a:solidFill>
                            <a:schemeClr val="tx1"/>
                          </a:solidFill>
                        </a:rPr>
                        <a:t>Maintain/grow major customers</a:t>
                      </a:r>
                    </a:p>
                    <a:p>
                      <a:pPr marL="171450" indent="-171450" algn="l">
                        <a:buFont typeface="Arial" panose="020B0604020202020204" pitchFamily="34" charset="0"/>
                        <a:buChar char="•"/>
                      </a:pPr>
                      <a:r>
                        <a:rPr lang="en-US" sz="1000" dirty="0">
                          <a:solidFill>
                            <a:schemeClr val="tx1"/>
                          </a:solidFill>
                        </a:rPr>
                        <a:t>Grow small scale customer base through distribution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3399581"/>
                  </a:ext>
                </a:extLst>
              </a:tr>
            </a:tbl>
          </a:graphicData>
        </a:graphic>
      </p:graphicFrame>
    </p:spTree>
    <p:extLst>
      <p:ext uri="{BB962C8B-B14F-4D97-AF65-F5344CB8AC3E}">
        <p14:creationId xmlns:p14="http://schemas.microsoft.com/office/powerpoint/2010/main" val="228557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4341542" y="773150"/>
          <a:ext cx="4631473" cy="38598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p:cNvGraphicFramePr/>
          <p:nvPr>
            <p:extLst/>
          </p:nvPr>
        </p:nvGraphicFramePr>
        <p:xfrm>
          <a:off x="792600" y="1083127"/>
          <a:ext cx="3257550" cy="314053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61582" y="4496028"/>
            <a:ext cx="2082621" cy="230832"/>
          </a:xfrm>
          <a:prstGeom prst="rect">
            <a:avLst/>
          </a:prstGeom>
          <a:noFill/>
        </p:spPr>
        <p:txBody>
          <a:bodyPr wrap="none" rtlCol="0">
            <a:spAutoFit/>
          </a:bodyPr>
          <a:lstStyle/>
          <a:p>
            <a:r>
              <a:rPr lang="en-US" sz="900" dirty="0"/>
              <a:t>Estimated Data Per NEMA Reporting</a:t>
            </a:r>
          </a:p>
        </p:txBody>
      </p:sp>
      <p:sp>
        <p:nvSpPr>
          <p:cNvPr id="3" name="TextBox 2"/>
          <p:cNvSpPr txBox="1"/>
          <p:nvPr/>
        </p:nvSpPr>
        <p:spPr>
          <a:xfrm>
            <a:off x="335840" y="240693"/>
            <a:ext cx="6581802" cy="415498"/>
          </a:xfrm>
          <a:prstGeom prst="rect">
            <a:avLst/>
          </a:prstGeom>
          <a:noFill/>
        </p:spPr>
        <p:txBody>
          <a:bodyPr wrap="none" rtlCol="0">
            <a:spAutoFit/>
          </a:bodyPr>
          <a:lstStyle/>
          <a:p>
            <a:r>
              <a:rPr lang="en-US" sz="2100" dirty="0"/>
              <a:t>Parking Structure &amp; Canopy NA Market Segmentation</a:t>
            </a:r>
          </a:p>
        </p:txBody>
      </p:sp>
      <p:sp>
        <p:nvSpPr>
          <p:cNvPr id="6" name="TextBox 5">
            <a:extLst>
              <a:ext uri="{FF2B5EF4-FFF2-40B4-BE49-F238E27FC236}">
                <a16:creationId xmlns:a16="http://schemas.microsoft.com/office/drawing/2014/main" id="{2223FA6B-7847-4F81-B0FD-67F3F04296C5}"/>
              </a:ext>
            </a:extLst>
          </p:cNvPr>
          <p:cNvSpPr txBox="1"/>
          <p:nvPr/>
        </p:nvSpPr>
        <p:spPr>
          <a:xfrm>
            <a:off x="5887706" y="1422570"/>
            <a:ext cx="1539143" cy="276965"/>
          </a:xfrm>
          <a:prstGeom prst="rect">
            <a:avLst/>
          </a:prstGeom>
          <a:noFill/>
        </p:spPr>
        <p:txBody>
          <a:bodyPr wrap="none" lIns="91410" tIns="45703" rIns="91410" bIns="45703" rtlCol="0">
            <a:spAutoFit/>
          </a:bodyPr>
          <a:lstStyle/>
          <a:p>
            <a:r>
              <a:rPr lang="en-US" sz="1200" dirty="0">
                <a:cs typeface="Roboto Light"/>
              </a:rPr>
              <a:t>30.0% overall share</a:t>
            </a:r>
          </a:p>
        </p:txBody>
      </p:sp>
    </p:spTree>
    <p:extLst>
      <p:ext uri="{BB962C8B-B14F-4D97-AF65-F5344CB8AC3E}">
        <p14:creationId xmlns:p14="http://schemas.microsoft.com/office/powerpoint/2010/main" val="270421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Canopy Product Line Strategy</a:t>
            </a:r>
            <a:endParaRPr lang="en-US" sz="2400" i="1" dirty="0">
              <a:solidFill>
                <a:srgbClr val="FF0000"/>
              </a:solidFill>
            </a:endParaRPr>
          </a:p>
        </p:txBody>
      </p:sp>
      <p:sp>
        <p:nvSpPr>
          <p:cNvPr id="4" name="TextBox 3">
            <a:extLst>
              <a:ext uri="{FF2B5EF4-FFF2-40B4-BE49-F238E27FC236}">
                <a16:creationId xmlns:a16="http://schemas.microsoft.com/office/drawing/2014/main" id="{B9BF7DF4-B1FF-4E13-92BA-07D43772E210}"/>
              </a:ext>
            </a:extLst>
          </p:cNvPr>
          <p:cNvSpPr txBox="1"/>
          <p:nvPr/>
        </p:nvSpPr>
        <p:spPr>
          <a:xfrm>
            <a:off x="5468112" y="839765"/>
            <a:ext cx="3493008" cy="2100649"/>
          </a:xfrm>
          <a:prstGeom prst="rect">
            <a:avLst/>
          </a:prstGeom>
          <a:noFill/>
        </p:spPr>
        <p:txBody>
          <a:bodyPr wrap="square" lIns="91410" tIns="45703" rIns="91410" bIns="45703" rtlCol="0">
            <a:normAutofit lnSpcReduction="10000"/>
          </a:bodyPr>
          <a:lstStyle/>
          <a:p>
            <a:pPr>
              <a:spcAft>
                <a:spcPts val="1200"/>
              </a:spcAft>
            </a:pPr>
            <a:r>
              <a:rPr lang="en-US" sz="1200" b="1" u="sng" dirty="0">
                <a:cs typeface="Roboto Light"/>
              </a:rPr>
              <a:t>Strategy Overview:</a:t>
            </a:r>
          </a:p>
          <a:p>
            <a:pPr marL="171450" indent="-171450">
              <a:spcAft>
                <a:spcPts val="1200"/>
              </a:spcAft>
              <a:buFont typeface="Arial" panose="020B0604020202020204" pitchFamily="34" charset="0"/>
              <a:buChar char="•"/>
            </a:pPr>
            <a:r>
              <a:rPr lang="en-US" sz="1000" dirty="0">
                <a:cs typeface="Roboto Light"/>
              </a:rPr>
              <a:t>Continued margin and revenue drops caused by increase in competition and diminishing unpenetrated market opportunity</a:t>
            </a:r>
          </a:p>
          <a:p>
            <a:pPr marL="560988" lvl="1" indent="-171450">
              <a:spcAft>
                <a:spcPts val="1200"/>
              </a:spcAft>
              <a:buFont typeface="Arial" panose="020B0604020202020204" pitchFamily="34" charset="0"/>
              <a:buChar char="•"/>
            </a:pPr>
            <a:r>
              <a:rPr lang="en-US" sz="1000" dirty="0">
                <a:cs typeface="Roboto Light"/>
              </a:rPr>
              <a:t> </a:t>
            </a:r>
            <a:r>
              <a:rPr lang="en-US" sz="1000" dirty="0">
                <a:solidFill>
                  <a:srgbClr val="FF0000"/>
                </a:solidFill>
                <a:cs typeface="Roboto Light"/>
              </a:rPr>
              <a:t>(3.5%)</a:t>
            </a:r>
            <a:r>
              <a:rPr lang="en-US" sz="1000" dirty="0">
                <a:cs typeface="Roboto Light"/>
              </a:rPr>
              <a:t> Market opportunity</a:t>
            </a:r>
          </a:p>
          <a:p>
            <a:pPr marL="171450" indent="-171450">
              <a:spcAft>
                <a:spcPts val="1200"/>
              </a:spcAft>
              <a:buFont typeface="Arial" panose="020B0604020202020204" pitchFamily="34" charset="0"/>
              <a:buChar char="•"/>
            </a:pPr>
            <a:r>
              <a:rPr lang="en-US" sz="1000" dirty="0">
                <a:cs typeface="Roboto Light"/>
              </a:rPr>
              <a:t>NPI is necessary to slow our decline in revenue and margin</a:t>
            </a:r>
          </a:p>
          <a:p>
            <a:pPr marL="171450" indent="-171450">
              <a:spcAft>
                <a:spcPts val="1200"/>
              </a:spcAft>
              <a:buFont typeface="Arial" panose="020B0604020202020204" pitchFamily="34" charset="0"/>
              <a:buChar char="•"/>
            </a:pPr>
            <a:r>
              <a:rPr lang="en-US" sz="1000" dirty="0">
                <a:cs typeface="Roboto Light"/>
              </a:rPr>
              <a:t>NPI will help drive to a higher overall Canopy system margin</a:t>
            </a:r>
          </a:p>
        </p:txBody>
      </p:sp>
      <p:graphicFrame>
        <p:nvGraphicFramePr>
          <p:cNvPr id="12" name="Chart 11">
            <a:extLst>
              <a:ext uri="{FF2B5EF4-FFF2-40B4-BE49-F238E27FC236}">
                <a16:creationId xmlns:a16="http://schemas.microsoft.com/office/drawing/2014/main" id="{83219EF8-B879-4361-8878-053B2D4F3904}"/>
              </a:ext>
            </a:extLst>
          </p:cNvPr>
          <p:cNvGraphicFramePr/>
          <p:nvPr>
            <p:extLst>
              <p:ext uri="{D42A27DB-BD31-4B8C-83A1-F6EECF244321}">
                <p14:modId xmlns:p14="http://schemas.microsoft.com/office/powerpoint/2010/main" val="1249217477"/>
              </p:ext>
            </p:extLst>
          </p:nvPr>
        </p:nvGraphicFramePr>
        <p:xfrm>
          <a:off x="5249692" y="3039119"/>
          <a:ext cx="3798848" cy="1960157"/>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Connector 13">
            <a:extLst>
              <a:ext uri="{FF2B5EF4-FFF2-40B4-BE49-F238E27FC236}">
                <a16:creationId xmlns:a16="http://schemas.microsoft.com/office/drawing/2014/main" id="{9C5017BB-143A-4282-9D92-2F0D1F3C5C05}"/>
              </a:ext>
            </a:extLst>
          </p:cNvPr>
          <p:cNvCxnSpPr>
            <a:cxnSpLocks/>
          </p:cNvCxnSpPr>
          <p:nvPr/>
        </p:nvCxnSpPr>
        <p:spPr>
          <a:xfrm>
            <a:off x="6280448" y="3349770"/>
            <a:ext cx="0" cy="133885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17" name="Chart 16">
            <a:extLst>
              <a:ext uri="{FF2B5EF4-FFF2-40B4-BE49-F238E27FC236}">
                <a16:creationId xmlns:a16="http://schemas.microsoft.com/office/drawing/2014/main" id="{794DF708-E76D-419E-9324-C6F27BF9B5E1}"/>
              </a:ext>
            </a:extLst>
          </p:cNvPr>
          <p:cNvGraphicFramePr>
            <a:graphicFrameLocks/>
          </p:cNvGraphicFramePr>
          <p:nvPr>
            <p:extLst>
              <p:ext uri="{D42A27DB-BD31-4B8C-83A1-F6EECF244321}">
                <p14:modId xmlns:p14="http://schemas.microsoft.com/office/powerpoint/2010/main" val="1478088376"/>
              </p:ext>
            </p:extLst>
          </p:nvPr>
        </p:nvGraphicFramePr>
        <p:xfrm>
          <a:off x="73400" y="560301"/>
          <a:ext cx="5169322" cy="43704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48596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826" y="147485"/>
            <a:ext cx="8605684" cy="464573"/>
          </a:xfrm>
          <a:prstGeom prst="rect">
            <a:avLst/>
          </a:prstGeom>
        </p:spPr>
        <p:txBody>
          <a:bodyPr>
            <a:noAutofit/>
          </a:bodyPr>
          <a:lstStyle/>
          <a:p>
            <a:r>
              <a:rPr lang="en-US" sz="2400" dirty="0"/>
              <a:t>Canopy Competitive Market Performance Today</a:t>
            </a:r>
            <a:endParaRPr lang="en-US" sz="2400" i="1" dirty="0"/>
          </a:p>
        </p:txBody>
      </p:sp>
      <p:graphicFrame>
        <p:nvGraphicFramePr>
          <p:cNvPr id="2" name="Table 1">
            <a:extLst>
              <a:ext uri="{FF2B5EF4-FFF2-40B4-BE49-F238E27FC236}">
                <a16:creationId xmlns:a16="http://schemas.microsoft.com/office/drawing/2014/main" id="{79C75EEC-574D-40AF-A1FE-54F0D05694BE}"/>
              </a:ext>
            </a:extLst>
          </p:cNvPr>
          <p:cNvGraphicFramePr>
            <a:graphicFrameLocks noGrp="1"/>
          </p:cNvGraphicFramePr>
          <p:nvPr>
            <p:extLst/>
          </p:nvPr>
        </p:nvGraphicFramePr>
        <p:xfrm>
          <a:off x="261796" y="859265"/>
          <a:ext cx="4210958" cy="3601072"/>
        </p:xfrm>
        <a:graphic>
          <a:graphicData uri="http://schemas.openxmlformats.org/drawingml/2006/table">
            <a:tbl>
              <a:tblPr firstRow="1" bandRow="1">
                <a:tableStyleId>{5C22544A-7EE6-4342-B048-85BDC9FD1C3A}</a:tableStyleId>
              </a:tblPr>
              <a:tblGrid>
                <a:gridCol w="850108">
                  <a:extLst>
                    <a:ext uri="{9D8B030D-6E8A-4147-A177-3AD203B41FA5}">
                      <a16:colId xmlns:a16="http://schemas.microsoft.com/office/drawing/2014/main" val="3261019308"/>
                    </a:ext>
                  </a:extLst>
                </a:gridCol>
                <a:gridCol w="672170">
                  <a:extLst>
                    <a:ext uri="{9D8B030D-6E8A-4147-A177-3AD203B41FA5}">
                      <a16:colId xmlns:a16="http://schemas.microsoft.com/office/drawing/2014/main" val="4141030736"/>
                    </a:ext>
                  </a:extLst>
                </a:gridCol>
                <a:gridCol w="672170">
                  <a:extLst>
                    <a:ext uri="{9D8B030D-6E8A-4147-A177-3AD203B41FA5}">
                      <a16:colId xmlns:a16="http://schemas.microsoft.com/office/drawing/2014/main" val="3576486722"/>
                    </a:ext>
                  </a:extLst>
                </a:gridCol>
                <a:gridCol w="672170">
                  <a:extLst>
                    <a:ext uri="{9D8B030D-6E8A-4147-A177-3AD203B41FA5}">
                      <a16:colId xmlns:a16="http://schemas.microsoft.com/office/drawing/2014/main" val="1308992174"/>
                    </a:ext>
                  </a:extLst>
                </a:gridCol>
                <a:gridCol w="672170">
                  <a:extLst>
                    <a:ext uri="{9D8B030D-6E8A-4147-A177-3AD203B41FA5}">
                      <a16:colId xmlns:a16="http://schemas.microsoft.com/office/drawing/2014/main" val="474441941"/>
                    </a:ext>
                  </a:extLst>
                </a:gridCol>
                <a:gridCol w="672170">
                  <a:extLst>
                    <a:ext uri="{9D8B030D-6E8A-4147-A177-3AD203B41FA5}">
                      <a16:colId xmlns:a16="http://schemas.microsoft.com/office/drawing/2014/main" val="3082960547"/>
                    </a:ext>
                  </a:extLst>
                </a:gridCol>
              </a:tblGrid>
              <a:tr h="450134">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LSI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RAB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Sloan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solidFill>
                            <a:schemeClr val="tx1"/>
                          </a:solidFill>
                        </a:rPr>
                        <a:t>Online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5483794"/>
                  </a:ext>
                </a:extLst>
              </a:tr>
              <a:tr h="450134">
                <a:tc>
                  <a:txBody>
                    <a:bodyPr/>
                    <a:lstStyle/>
                    <a:p>
                      <a:pPr algn="ctr"/>
                      <a:r>
                        <a:rPr lang="en-US" sz="900" dirty="0"/>
                        <a:t>Breadth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8937940"/>
                  </a:ext>
                </a:extLst>
              </a:tr>
              <a:tr h="450134">
                <a:tc>
                  <a:txBody>
                    <a:bodyPr/>
                    <a:lstStyle/>
                    <a:p>
                      <a:pPr algn="ctr"/>
                      <a:r>
                        <a:rPr lang="en-US" sz="900" dirty="0"/>
                        <a:t>Optionality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2754582"/>
                  </a:ext>
                </a:extLst>
              </a:tr>
              <a:tr h="450134">
                <a:tc>
                  <a:txBody>
                    <a:bodyPr/>
                    <a:lstStyle/>
                    <a:p>
                      <a:pPr algn="ctr"/>
                      <a:r>
                        <a:rPr lang="en-US" sz="900" dirty="0"/>
                        <a:t>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2367083"/>
                  </a:ext>
                </a:extLst>
              </a:tr>
              <a:tr h="450134">
                <a:tc>
                  <a:txBody>
                    <a:bodyPr/>
                    <a:lstStyle/>
                    <a:p>
                      <a:pPr algn="ctr"/>
                      <a:r>
                        <a:rPr lang="en-US" sz="900" dirty="0"/>
                        <a:t>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0363547"/>
                  </a:ext>
                </a:extLst>
              </a:tr>
              <a:tr h="450134">
                <a:tc>
                  <a:txBody>
                    <a:bodyPr/>
                    <a:lstStyle/>
                    <a:p>
                      <a:pPr algn="ctr"/>
                      <a:r>
                        <a:rPr lang="en-US" sz="900" dirty="0"/>
                        <a:t>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344473"/>
                  </a:ext>
                </a:extLst>
              </a:tr>
              <a:tr h="450134">
                <a:tc>
                  <a:txBody>
                    <a:bodyPr/>
                    <a:lstStyle/>
                    <a:p>
                      <a:pPr algn="ctr"/>
                      <a:r>
                        <a:rPr lang="en-US" sz="900" dirty="0"/>
                        <a:t>Service / 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3485880"/>
                  </a:ext>
                </a:extLst>
              </a:tr>
              <a:tr h="450134">
                <a:tc>
                  <a:txBody>
                    <a:bodyPr/>
                    <a:lstStyle/>
                    <a:p>
                      <a:pPr algn="ctr"/>
                      <a:r>
                        <a:rPr lang="en-US" sz="900" dirty="0"/>
                        <a:t>Channel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bg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840414"/>
                  </a:ext>
                </a:extLst>
              </a:tr>
            </a:tbl>
          </a:graphicData>
        </a:graphic>
      </p:graphicFrame>
      <p:sp>
        <p:nvSpPr>
          <p:cNvPr id="10" name="TextBox 9">
            <a:extLst>
              <a:ext uri="{FF2B5EF4-FFF2-40B4-BE49-F238E27FC236}">
                <a16:creationId xmlns:a16="http://schemas.microsoft.com/office/drawing/2014/main" id="{AB25CAC4-CA69-44A1-90DE-F2E9D5C38DED}"/>
              </a:ext>
            </a:extLst>
          </p:cNvPr>
          <p:cNvSpPr txBox="1"/>
          <p:nvPr/>
        </p:nvSpPr>
        <p:spPr>
          <a:xfrm>
            <a:off x="4918310" y="896586"/>
            <a:ext cx="3648195" cy="3601072"/>
          </a:xfrm>
          <a:prstGeom prst="rect">
            <a:avLst/>
          </a:prstGeom>
          <a:noFill/>
        </p:spPr>
        <p:txBody>
          <a:bodyPr wrap="square" lIns="91410" tIns="45703" rIns="91410" bIns="45703" rtlCol="0">
            <a:noAutofit/>
          </a:bodyPr>
          <a:lstStyle/>
          <a:p>
            <a:pPr>
              <a:spcAft>
                <a:spcPts val="1800"/>
              </a:spcAft>
            </a:pPr>
            <a:r>
              <a:rPr lang="en-US" sz="1400" b="1" u="sng" dirty="0">
                <a:cs typeface="Roboto Light"/>
              </a:rPr>
              <a:t>Competitor Actions:</a:t>
            </a:r>
          </a:p>
          <a:p>
            <a:pPr marL="171450" indent="-171450">
              <a:spcAft>
                <a:spcPts val="1800"/>
              </a:spcAft>
              <a:buFont typeface="Arial" panose="020B0604020202020204" pitchFamily="34" charset="0"/>
              <a:buChar char="•"/>
            </a:pPr>
            <a:r>
              <a:rPr lang="en-US" sz="1200" dirty="0">
                <a:cs typeface="Roboto Light"/>
              </a:rPr>
              <a:t>Conducted in-depth initial VOC research to help guide development of a new best-in-class Canopy platform</a:t>
            </a:r>
          </a:p>
          <a:p>
            <a:pPr marL="171450" indent="-171450">
              <a:spcAft>
                <a:spcPts val="1800"/>
              </a:spcAft>
              <a:buFont typeface="Arial" panose="020B0604020202020204" pitchFamily="34" charset="0"/>
              <a:buChar char="•"/>
            </a:pPr>
            <a:r>
              <a:rPr lang="en-US" sz="1200" dirty="0">
                <a:cs typeface="Roboto Light"/>
              </a:rPr>
              <a:t>Project </a:t>
            </a:r>
            <a:r>
              <a:rPr lang="en-US" sz="1200" dirty="0" err="1">
                <a:cs typeface="Roboto Light"/>
              </a:rPr>
              <a:t>Cylon</a:t>
            </a:r>
            <a:r>
              <a:rPr lang="en-US" sz="1200" dirty="0">
                <a:cs typeface="Roboto Light"/>
              </a:rPr>
              <a:t> will enable us to change our Yellow to Green by increased efficiency, easy installation and serviceability, and a competitive yet profitable price point</a:t>
            </a:r>
          </a:p>
          <a:p>
            <a:pPr marL="171450" indent="-171450">
              <a:spcAft>
                <a:spcPts val="1800"/>
              </a:spcAft>
              <a:buFont typeface="Arial" panose="020B0604020202020204" pitchFamily="34" charset="0"/>
              <a:buChar char="•"/>
            </a:pPr>
            <a:r>
              <a:rPr lang="en-US" sz="1200" dirty="0" err="1">
                <a:cs typeface="Roboto Light"/>
              </a:rPr>
              <a:t>Cylon</a:t>
            </a:r>
            <a:r>
              <a:rPr lang="en-US" sz="1200" dirty="0">
                <a:cs typeface="Roboto Light"/>
              </a:rPr>
              <a:t> will offer new options to the market that are not available today such as remote/linkable drivers</a:t>
            </a:r>
          </a:p>
          <a:p>
            <a:pPr marL="171450" indent="-171450">
              <a:spcAft>
                <a:spcPts val="1800"/>
              </a:spcAft>
              <a:buFont typeface="Arial" panose="020B0604020202020204" pitchFamily="34" charset="0"/>
              <a:buChar char="•"/>
            </a:pPr>
            <a:r>
              <a:rPr lang="en-US" sz="1200" dirty="0">
                <a:cs typeface="Roboto Light"/>
              </a:rPr>
              <a:t>In a market of continuing competition that is getting more and more saturated, we need to deliver a differentiated product that also gives us a higher margin</a:t>
            </a:r>
          </a:p>
        </p:txBody>
      </p:sp>
      <p:grpSp>
        <p:nvGrpSpPr>
          <p:cNvPr id="61" name="Group 60">
            <a:extLst>
              <a:ext uri="{FF2B5EF4-FFF2-40B4-BE49-F238E27FC236}">
                <a16:creationId xmlns:a16="http://schemas.microsoft.com/office/drawing/2014/main" id="{1CF29215-A4CE-46A9-B7FB-0B3C87F51E41}"/>
              </a:ext>
            </a:extLst>
          </p:cNvPr>
          <p:cNvGrpSpPr/>
          <p:nvPr/>
        </p:nvGrpSpPr>
        <p:grpSpPr>
          <a:xfrm>
            <a:off x="1282900" y="1396560"/>
            <a:ext cx="291846" cy="2989926"/>
            <a:chOff x="1421691" y="1425359"/>
            <a:chExt cx="291846" cy="2989926"/>
          </a:xfrm>
        </p:grpSpPr>
        <p:sp>
          <p:nvSpPr>
            <p:cNvPr id="11" name="Oval 10">
              <a:extLst>
                <a:ext uri="{FF2B5EF4-FFF2-40B4-BE49-F238E27FC236}">
                  <a16:creationId xmlns:a16="http://schemas.microsoft.com/office/drawing/2014/main" id="{178F3C80-ADC2-468D-8528-E1640EA9249D}"/>
                </a:ext>
              </a:extLst>
            </p:cNvPr>
            <p:cNvSpPr>
              <a:spLocks noChangeAspect="1"/>
            </p:cNvSpPr>
            <p:nvPr/>
          </p:nvSpPr>
          <p:spPr>
            <a:xfrm>
              <a:off x="1421691" y="142535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3580D0-8B58-4C41-BC66-E0E2147B1B14}"/>
                </a:ext>
              </a:extLst>
            </p:cNvPr>
            <p:cNvSpPr>
              <a:spLocks noChangeAspect="1"/>
            </p:cNvSpPr>
            <p:nvPr/>
          </p:nvSpPr>
          <p:spPr>
            <a:xfrm>
              <a:off x="1421691" y="412577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62CD15F-CD76-4D1E-B32E-053B31AAEF80}"/>
                </a:ext>
              </a:extLst>
            </p:cNvPr>
            <p:cNvSpPr>
              <a:spLocks noChangeAspect="1"/>
            </p:cNvSpPr>
            <p:nvPr/>
          </p:nvSpPr>
          <p:spPr>
            <a:xfrm>
              <a:off x="1424031" y="187542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2B8E04D-E5F6-4434-9F54-92FC3D2C3AE6}"/>
                </a:ext>
              </a:extLst>
            </p:cNvPr>
            <p:cNvSpPr>
              <a:spLocks noChangeAspect="1"/>
            </p:cNvSpPr>
            <p:nvPr/>
          </p:nvSpPr>
          <p:spPr>
            <a:xfrm>
              <a:off x="1421691" y="232549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230207-CD12-4651-B2F4-25EA46AD215E}"/>
                </a:ext>
              </a:extLst>
            </p:cNvPr>
            <p:cNvSpPr>
              <a:spLocks noChangeAspect="1"/>
            </p:cNvSpPr>
            <p:nvPr/>
          </p:nvSpPr>
          <p:spPr>
            <a:xfrm>
              <a:off x="1422159" y="277556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3B5E1C-0C03-4ACF-A5C9-3D30679280C5}"/>
                </a:ext>
              </a:extLst>
            </p:cNvPr>
            <p:cNvSpPr>
              <a:spLocks noChangeAspect="1"/>
            </p:cNvSpPr>
            <p:nvPr/>
          </p:nvSpPr>
          <p:spPr>
            <a:xfrm>
              <a:off x="1422627" y="322563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66B5581-86FE-440E-81FC-88F8C14BEFDA}"/>
                </a:ext>
              </a:extLst>
            </p:cNvPr>
            <p:cNvSpPr>
              <a:spLocks noChangeAspect="1"/>
            </p:cNvSpPr>
            <p:nvPr/>
          </p:nvSpPr>
          <p:spPr>
            <a:xfrm>
              <a:off x="1423095" y="3675709"/>
              <a:ext cx="289506" cy="28950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F70C552-A4F2-44E9-9C0C-7CA38DA9C6BF}"/>
              </a:ext>
            </a:extLst>
          </p:cNvPr>
          <p:cNvGrpSpPr/>
          <p:nvPr/>
        </p:nvGrpSpPr>
        <p:grpSpPr>
          <a:xfrm>
            <a:off x="1947435" y="1396560"/>
            <a:ext cx="291846" cy="2989926"/>
            <a:chOff x="1421691" y="1425359"/>
            <a:chExt cx="291846" cy="2989926"/>
          </a:xfrm>
          <a:solidFill>
            <a:srgbClr val="007635"/>
          </a:solidFill>
        </p:grpSpPr>
        <p:sp>
          <p:nvSpPr>
            <p:cNvPr id="63" name="Oval 62">
              <a:extLst>
                <a:ext uri="{FF2B5EF4-FFF2-40B4-BE49-F238E27FC236}">
                  <a16:creationId xmlns:a16="http://schemas.microsoft.com/office/drawing/2014/main" id="{BAB45D7B-EB6F-4286-B647-467FDAD43595}"/>
                </a:ext>
              </a:extLst>
            </p:cNvPr>
            <p:cNvSpPr>
              <a:spLocks noChangeAspect="1"/>
            </p:cNvSpPr>
            <p:nvPr/>
          </p:nvSpPr>
          <p:spPr>
            <a:xfrm>
              <a:off x="1421691" y="1425359"/>
              <a:ext cx="289506" cy="289506"/>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12D8B92-533D-44B9-9C08-16BC20B72550}"/>
                </a:ext>
              </a:extLst>
            </p:cNvPr>
            <p:cNvSpPr>
              <a:spLocks noChangeAspect="1"/>
            </p:cNvSpPr>
            <p:nvPr/>
          </p:nvSpPr>
          <p:spPr>
            <a:xfrm>
              <a:off x="1421691" y="4125779"/>
              <a:ext cx="289506" cy="289506"/>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6E6D2BB-84E8-4111-83BB-620087CF612B}"/>
                </a:ext>
              </a:extLst>
            </p:cNvPr>
            <p:cNvSpPr>
              <a:spLocks noChangeAspect="1"/>
            </p:cNvSpPr>
            <p:nvPr/>
          </p:nvSpPr>
          <p:spPr>
            <a:xfrm>
              <a:off x="1424031" y="1875429"/>
              <a:ext cx="289506" cy="289506"/>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7552ED1-0D50-481C-ADD6-8A44B6CC066C}"/>
                </a:ext>
              </a:extLst>
            </p:cNvPr>
            <p:cNvSpPr>
              <a:spLocks noChangeAspect="1"/>
            </p:cNvSpPr>
            <p:nvPr/>
          </p:nvSpPr>
          <p:spPr>
            <a:xfrm>
              <a:off x="1421691" y="2325499"/>
              <a:ext cx="289506" cy="289506"/>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47E836D-058B-4BC9-BAAB-6B141010E257}"/>
                </a:ext>
              </a:extLst>
            </p:cNvPr>
            <p:cNvSpPr>
              <a:spLocks noChangeAspect="1"/>
            </p:cNvSpPr>
            <p:nvPr/>
          </p:nvSpPr>
          <p:spPr>
            <a:xfrm>
              <a:off x="1422159" y="2775569"/>
              <a:ext cx="289506" cy="289506"/>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4A17169-B7C2-4E66-A3E3-7DFF0556E0B4}"/>
                </a:ext>
              </a:extLst>
            </p:cNvPr>
            <p:cNvSpPr>
              <a:spLocks noChangeAspect="1"/>
            </p:cNvSpPr>
            <p:nvPr/>
          </p:nvSpPr>
          <p:spPr>
            <a:xfrm>
              <a:off x="1422627" y="322563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39443DA-F0FB-4185-A059-F2FD91D17715}"/>
                </a:ext>
              </a:extLst>
            </p:cNvPr>
            <p:cNvSpPr>
              <a:spLocks noChangeAspect="1"/>
            </p:cNvSpPr>
            <p:nvPr/>
          </p:nvSpPr>
          <p:spPr>
            <a:xfrm>
              <a:off x="1423095" y="367570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991B5C46-252F-40E0-BA69-277D801B7D83}"/>
              </a:ext>
            </a:extLst>
          </p:cNvPr>
          <p:cNvGrpSpPr/>
          <p:nvPr/>
        </p:nvGrpSpPr>
        <p:grpSpPr>
          <a:xfrm>
            <a:off x="2630220" y="1396560"/>
            <a:ext cx="291846" cy="2989926"/>
            <a:chOff x="1421691" y="1425359"/>
            <a:chExt cx="291846" cy="2989926"/>
          </a:xfrm>
        </p:grpSpPr>
        <p:sp>
          <p:nvSpPr>
            <p:cNvPr id="71" name="Oval 70">
              <a:extLst>
                <a:ext uri="{FF2B5EF4-FFF2-40B4-BE49-F238E27FC236}">
                  <a16:creationId xmlns:a16="http://schemas.microsoft.com/office/drawing/2014/main" id="{E60F58B6-E509-4F5F-A225-EEC0A9439627}"/>
                </a:ext>
              </a:extLst>
            </p:cNvPr>
            <p:cNvSpPr>
              <a:spLocks noChangeAspect="1"/>
            </p:cNvSpPr>
            <p:nvPr/>
          </p:nvSpPr>
          <p:spPr>
            <a:xfrm>
              <a:off x="1421691" y="142535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6D7D6B2C-3FA8-413C-9DFC-AABB589A2693}"/>
                </a:ext>
              </a:extLst>
            </p:cNvPr>
            <p:cNvSpPr>
              <a:spLocks noChangeAspect="1"/>
            </p:cNvSpPr>
            <p:nvPr/>
          </p:nvSpPr>
          <p:spPr>
            <a:xfrm>
              <a:off x="1421691" y="412577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3C1960-696A-4E99-BA41-A3FB354FAE86}"/>
                </a:ext>
              </a:extLst>
            </p:cNvPr>
            <p:cNvSpPr>
              <a:spLocks noChangeAspect="1"/>
            </p:cNvSpPr>
            <p:nvPr/>
          </p:nvSpPr>
          <p:spPr>
            <a:xfrm>
              <a:off x="1424031" y="187542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2B0EB1CB-DBE2-47FE-8FEB-293E20198236}"/>
                </a:ext>
              </a:extLst>
            </p:cNvPr>
            <p:cNvSpPr>
              <a:spLocks noChangeAspect="1"/>
            </p:cNvSpPr>
            <p:nvPr/>
          </p:nvSpPr>
          <p:spPr>
            <a:xfrm>
              <a:off x="1421691" y="232549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3DDDB39-91D8-4712-953C-E702BC1427E8}"/>
                </a:ext>
              </a:extLst>
            </p:cNvPr>
            <p:cNvSpPr>
              <a:spLocks noChangeAspect="1"/>
            </p:cNvSpPr>
            <p:nvPr/>
          </p:nvSpPr>
          <p:spPr>
            <a:xfrm>
              <a:off x="1422159" y="277556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733ABC2-5A13-47BF-96C0-CB2791CE4865}"/>
                </a:ext>
              </a:extLst>
            </p:cNvPr>
            <p:cNvSpPr>
              <a:spLocks noChangeAspect="1"/>
            </p:cNvSpPr>
            <p:nvPr/>
          </p:nvSpPr>
          <p:spPr>
            <a:xfrm>
              <a:off x="1422627" y="322563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A1194C4-F22D-48C2-86CD-F1DAA82127B1}"/>
                </a:ext>
              </a:extLst>
            </p:cNvPr>
            <p:cNvSpPr>
              <a:spLocks noChangeAspect="1"/>
            </p:cNvSpPr>
            <p:nvPr/>
          </p:nvSpPr>
          <p:spPr>
            <a:xfrm>
              <a:off x="1423095" y="3675709"/>
              <a:ext cx="289506" cy="28950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3780E1F-9EC1-4452-8905-2B1AE0ED52BB}"/>
              </a:ext>
            </a:extLst>
          </p:cNvPr>
          <p:cNvGrpSpPr/>
          <p:nvPr/>
        </p:nvGrpSpPr>
        <p:grpSpPr>
          <a:xfrm>
            <a:off x="3977945" y="1396560"/>
            <a:ext cx="291846" cy="2989926"/>
            <a:chOff x="1421691" y="1425359"/>
            <a:chExt cx="291846" cy="2989926"/>
          </a:xfrm>
        </p:grpSpPr>
        <p:sp>
          <p:nvSpPr>
            <p:cNvPr id="80" name="Oval 79">
              <a:extLst>
                <a:ext uri="{FF2B5EF4-FFF2-40B4-BE49-F238E27FC236}">
                  <a16:creationId xmlns:a16="http://schemas.microsoft.com/office/drawing/2014/main" id="{C5041230-DB7F-445D-94F3-9E6C7B097C76}"/>
                </a:ext>
              </a:extLst>
            </p:cNvPr>
            <p:cNvSpPr>
              <a:spLocks noChangeAspect="1"/>
            </p:cNvSpPr>
            <p:nvPr/>
          </p:nvSpPr>
          <p:spPr>
            <a:xfrm>
              <a:off x="1421691" y="4125779"/>
              <a:ext cx="289506" cy="289506"/>
            </a:xfrm>
            <a:prstGeom prst="ellipse">
              <a:avLst/>
            </a:prstGeom>
            <a:solidFill>
              <a:srgbClr val="C0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9" name="Oval 78">
              <a:extLst>
                <a:ext uri="{FF2B5EF4-FFF2-40B4-BE49-F238E27FC236}">
                  <a16:creationId xmlns:a16="http://schemas.microsoft.com/office/drawing/2014/main" id="{C69BB08D-3709-46EE-83E8-35A7DB875613}"/>
                </a:ext>
              </a:extLst>
            </p:cNvPr>
            <p:cNvSpPr>
              <a:spLocks noChangeAspect="1"/>
            </p:cNvSpPr>
            <p:nvPr/>
          </p:nvSpPr>
          <p:spPr>
            <a:xfrm>
              <a:off x="1421691" y="142535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5204508C-9CFF-4555-A463-DF76087589CB}"/>
                </a:ext>
              </a:extLst>
            </p:cNvPr>
            <p:cNvSpPr>
              <a:spLocks noChangeAspect="1"/>
            </p:cNvSpPr>
            <p:nvPr/>
          </p:nvSpPr>
          <p:spPr>
            <a:xfrm>
              <a:off x="1424031" y="187542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2CAAC13C-2B25-498C-B2D7-1FCDE1A35639}"/>
                </a:ext>
              </a:extLst>
            </p:cNvPr>
            <p:cNvSpPr>
              <a:spLocks noChangeAspect="1"/>
            </p:cNvSpPr>
            <p:nvPr/>
          </p:nvSpPr>
          <p:spPr>
            <a:xfrm>
              <a:off x="1421691" y="232549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D6F4C024-4BBB-405F-B312-E4E808C9856A}"/>
                </a:ext>
              </a:extLst>
            </p:cNvPr>
            <p:cNvSpPr>
              <a:spLocks noChangeAspect="1"/>
            </p:cNvSpPr>
            <p:nvPr/>
          </p:nvSpPr>
          <p:spPr>
            <a:xfrm>
              <a:off x="1422159" y="277556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9D359629-A8D4-4D5B-8796-55E892D3F7CF}"/>
                </a:ext>
              </a:extLst>
            </p:cNvPr>
            <p:cNvSpPr>
              <a:spLocks noChangeAspect="1"/>
            </p:cNvSpPr>
            <p:nvPr/>
          </p:nvSpPr>
          <p:spPr>
            <a:xfrm>
              <a:off x="1422627" y="322563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8F69079-8535-4C88-AFE0-BEEB2BF556E0}"/>
                </a:ext>
              </a:extLst>
            </p:cNvPr>
            <p:cNvSpPr>
              <a:spLocks noChangeAspect="1"/>
            </p:cNvSpPr>
            <p:nvPr/>
          </p:nvSpPr>
          <p:spPr>
            <a:xfrm>
              <a:off x="1423095" y="3675709"/>
              <a:ext cx="289506" cy="28950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F3717A4-1DC9-4371-A82C-CA49A2ED170D}"/>
              </a:ext>
            </a:extLst>
          </p:cNvPr>
          <p:cNvGrpSpPr/>
          <p:nvPr/>
        </p:nvGrpSpPr>
        <p:grpSpPr>
          <a:xfrm>
            <a:off x="3304866" y="1396560"/>
            <a:ext cx="291846" cy="2989926"/>
            <a:chOff x="1421691" y="1425359"/>
            <a:chExt cx="291846" cy="2989926"/>
          </a:xfrm>
        </p:grpSpPr>
        <p:sp>
          <p:nvSpPr>
            <p:cNvPr id="41" name="Oval 40">
              <a:extLst>
                <a:ext uri="{FF2B5EF4-FFF2-40B4-BE49-F238E27FC236}">
                  <a16:creationId xmlns:a16="http://schemas.microsoft.com/office/drawing/2014/main" id="{5A4A23CD-F4CA-426D-B671-24D983A5FFFF}"/>
                </a:ext>
              </a:extLst>
            </p:cNvPr>
            <p:cNvSpPr>
              <a:spLocks noChangeAspect="1"/>
            </p:cNvSpPr>
            <p:nvPr/>
          </p:nvSpPr>
          <p:spPr>
            <a:xfrm>
              <a:off x="1421691" y="142535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AE5D9EC-8B9B-4BEC-89C6-23D86602E861}"/>
                </a:ext>
              </a:extLst>
            </p:cNvPr>
            <p:cNvSpPr>
              <a:spLocks noChangeAspect="1"/>
            </p:cNvSpPr>
            <p:nvPr/>
          </p:nvSpPr>
          <p:spPr>
            <a:xfrm>
              <a:off x="1421691" y="412577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6FBAE4-9980-4F6F-A682-84C350326272}"/>
                </a:ext>
              </a:extLst>
            </p:cNvPr>
            <p:cNvSpPr>
              <a:spLocks noChangeAspect="1"/>
            </p:cNvSpPr>
            <p:nvPr/>
          </p:nvSpPr>
          <p:spPr>
            <a:xfrm>
              <a:off x="1424031" y="187542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F54CC88-66E3-4EF8-BA9E-19CFA98B169B}"/>
                </a:ext>
              </a:extLst>
            </p:cNvPr>
            <p:cNvSpPr>
              <a:spLocks noChangeAspect="1"/>
            </p:cNvSpPr>
            <p:nvPr/>
          </p:nvSpPr>
          <p:spPr>
            <a:xfrm>
              <a:off x="1421691" y="232549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7167DC9-31B9-411A-A002-516354A8F2C0}"/>
                </a:ext>
              </a:extLst>
            </p:cNvPr>
            <p:cNvSpPr>
              <a:spLocks noChangeAspect="1"/>
            </p:cNvSpPr>
            <p:nvPr/>
          </p:nvSpPr>
          <p:spPr>
            <a:xfrm>
              <a:off x="1422159" y="2775569"/>
              <a:ext cx="289506" cy="289506"/>
            </a:xfrm>
            <a:prstGeom prst="ellipse">
              <a:avLst/>
            </a:prstGeom>
            <a:solidFill>
              <a:srgbClr val="0076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60D1593-DEDD-4718-8749-E29547D6EC61}"/>
                </a:ext>
              </a:extLst>
            </p:cNvPr>
            <p:cNvSpPr>
              <a:spLocks noChangeAspect="1"/>
            </p:cNvSpPr>
            <p:nvPr/>
          </p:nvSpPr>
          <p:spPr>
            <a:xfrm>
              <a:off x="1422627" y="3225639"/>
              <a:ext cx="289506" cy="289506"/>
            </a:xfrm>
            <a:prstGeom prst="ellips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766747F-B1D3-4612-B750-CCAE59F565C5}"/>
                </a:ext>
              </a:extLst>
            </p:cNvPr>
            <p:cNvSpPr>
              <a:spLocks noChangeAspect="1"/>
            </p:cNvSpPr>
            <p:nvPr/>
          </p:nvSpPr>
          <p:spPr>
            <a:xfrm>
              <a:off x="1423095" y="3675709"/>
              <a:ext cx="289506" cy="289506"/>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ircle: Hollow 4">
            <a:extLst>
              <a:ext uri="{FF2B5EF4-FFF2-40B4-BE49-F238E27FC236}">
                <a16:creationId xmlns:a16="http://schemas.microsoft.com/office/drawing/2014/main" id="{935BAFD0-9A94-4CF8-A2EE-2685B0656A3C}"/>
              </a:ext>
            </a:extLst>
          </p:cNvPr>
          <p:cNvSpPr/>
          <p:nvPr/>
        </p:nvSpPr>
        <p:spPr>
          <a:xfrm>
            <a:off x="1199053" y="2217155"/>
            <a:ext cx="457200" cy="466925"/>
          </a:xfrm>
          <a:prstGeom prst="donut">
            <a:avLst>
              <a:gd name="adj" fmla="val 6779"/>
            </a:avLst>
          </a:prstGeom>
          <a:solidFill>
            <a:srgbClr val="007635"/>
          </a:solidFill>
          <a:ln>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ircle: Hollow 50">
            <a:extLst>
              <a:ext uri="{FF2B5EF4-FFF2-40B4-BE49-F238E27FC236}">
                <a16:creationId xmlns:a16="http://schemas.microsoft.com/office/drawing/2014/main" id="{236C31D6-FC80-4A4E-8782-2003292511E1}"/>
              </a:ext>
            </a:extLst>
          </p:cNvPr>
          <p:cNvSpPr/>
          <p:nvPr/>
        </p:nvSpPr>
        <p:spPr>
          <a:xfrm>
            <a:off x="1199053" y="2665751"/>
            <a:ext cx="457200" cy="466925"/>
          </a:xfrm>
          <a:prstGeom prst="donut">
            <a:avLst>
              <a:gd name="adj" fmla="val 6779"/>
            </a:avLst>
          </a:prstGeom>
          <a:solidFill>
            <a:srgbClr val="007635"/>
          </a:solidFill>
          <a:ln>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ircle: Hollow 51">
            <a:extLst>
              <a:ext uri="{FF2B5EF4-FFF2-40B4-BE49-F238E27FC236}">
                <a16:creationId xmlns:a16="http://schemas.microsoft.com/office/drawing/2014/main" id="{57B635F8-7CB1-4CBC-8237-A8014661F552}"/>
              </a:ext>
            </a:extLst>
          </p:cNvPr>
          <p:cNvSpPr/>
          <p:nvPr/>
        </p:nvSpPr>
        <p:spPr>
          <a:xfrm>
            <a:off x="1199053" y="3556204"/>
            <a:ext cx="457200" cy="466925"/>
          </a:xfrm>
          <a:prstGeom prst="donut">
            <a:avLst>
              <a:gd name="adj" fmla="val 6779"/>
            </a:avLst>
          </a:prstGeom>
          <a:solidFill>
            <a:srgbClr val="007635"/>
          </a:solidFill>
          <a:ln>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0FC3119E-2A3C-4EF5-9779-BDF2A80CEA4F}"/>
              </a:ext>
            </a:extLst>
          </p:cNvPr>
          <p:cNvPicPr>
            <a:picLocks noChangeAspect="1"/>
          </p:cNvPicPr>
          <p:nvPr/>
        </p:nvPicPr>
        <p:blipFill>
          <a:blip r:embed="rId3"/>
          <a:stretch>
            <a:fillRect/>
          </a:stretch>
        </p:blipFill>
        <p:spPr>
          <a:xfrm>
            <a:off x="1156073" y="938514"/>
            <a:ext cx="590619" cy="297481"/>
          </a:xfrm>
          <a:prstGeom prst="rect">
            <a:avLst/>
          </a:prstGeom>
        </p:spPr>
      </p:pic>
    </p:spTree>
    <p:extLst>
      <p:ext uri="{BB962C8B-B14F-4D97-AF65-F5344CB8AC3E}">
        <p14:creationId xmlns:p14="http://schemas.microsoft.com/office/powerpoint/2010/main" val="2457743977"/>
      </p:ext>
    </p:extLst>
  </p:cSld>
  <p:clrMapOvr>
    <a:masterClrMapping/>
  </p:clrMapOvr>
</p:sld>
</file>

<file path=ppt/theme/theme1.xml><?xml version="1.0" encoding="utf-8"?>
<a:theme xmlns:a="http://schemas.openxmlformats.org/drawingml/2006/main" name="corporate-template-16x9-internal (9)">
  <a:themeElements>
    <a:clrScheme name="Cree Corporate">
      <a:dk1>
        <a:srgbClr val="2C2C2C"/>
      </a:dk1>
      <a:lt1>
        <a:sysClr val="window" lastClr="FFFFFF"/>
      </a:lt1>
      <a:dk2>
        <a:srgbClr val="1F497D"/>
      </a:dk2>
      <a:lt2>
        <a:srgbClr val="C9C9C9"/>
      </a:lt2>
      <a:accent1>
        <a:srgbClr val="5480C3"/>
      </a:accent1>
      <a:accent2>
        <a:srgbClr val="FFC000"/>
      </a:accent2>
      <a:accent3>
        <a:srgbClr val="2EB1E5"/>
      </a:accent3>
      <a:accent4>
        <a:srgbClr val="E5E0CA"/>
      </a:accent4>
      <a:accent5>
        <a:srgbClr val="AAC11E"/>
      </a:accent5>
      <a:accent6>
        <a:srgbClr val="D6511D"/>
      </a:accent6>
      <a:hlink>
        <a:srgbClr val="2EB1E5"/>
      </a:hlink>
      <a:folHlink>
        <a:srgbClr val="1F497D"/>
      </a:folHlink>
    </a:clrScheme>
    <a:fontScheme name="Cree 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91410" tIns="45703" rIns="91410" bIns="45703" rtlCol="0">
        <a:spAutoFit/>
      </a:bodyPr>
      <a:lstStyle>
        <a:defPPr>
          <a:defRPr sz="1200" dirty="0" err="1" smtClean="0">
            <a:cs typeface="Roboto Light"/>
          </a:defRPr>
        </a:defPPr>
      </a:lstStyle>
    </a:txDef>
  </a:objectDefaults>
  <a:extraClrSchemeLst/>
  <a:extLst>
    <a:ext uri="{05A4C25C-085E-4340-85A3-A5531E510DB2}">
      <thm15:themeFamily xmlns:thm15="http://schemas.microsoft.com/office/thememl/2012/main" name="Presentation1" id="{76842938-DC7C-4B15-93BC-4522A6627219}" vid="{63819C20-024B-42F7-A03A-2A21CF97FD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F3AD8C0680A448B3A1194FFC333B1" ma:contentTypeVersion="0" ma:contentTypeDescription="Create a new document." ma:contentTypeScope="" ma:versionID="7c54aad5d6586017bfc184c8b70f3a82">
  <xsd:schema xmlns:xsd="http://www.w3.org/2001/XMLSchema" xmlns:p="http://schemas.microsoft.com/office/2006/metadata/properties" targetNamespace="http://schemas.microsoft.com/office/2006/metadata/properties" ma:root="true" ma:fieldsID="84d24c2467e79a5b957f305a830827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9A74CB-D7FE-440C-A121-982AC77B48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1E8F1CB-C0C4-48FB-8DC1-29906C96D734}">
  <ds:schemaRefs>
    <ds:schemaRef ds:uri="http://schemas.microsoft.com/office/2006/metadata/propertie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FB292D3F-3AE6-468A-963B-D0A57A3D64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corporate-template-16x9-internal (9)</Template>
  <TotalTime>2817</TotalTime>
  <Words>2459</Words>
  <Application>Microsoft Office PowerPoint</Application>
  <PresentationFormat>On-screen Show (16:9)</PresentationFormat>
  <Paragraphs>698</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ＭＳ Ｐゴシック</vt:lpstr>
      <vt:lpstr>Arial</vt:lpstr>
      <vt:lpstr>Calibri</vt:lpstr>
      <vt:lpstr>Roboto Light</vt:lpstr>
      <vt:lpstr>corporate-template-16x9-internal (9)</vt:lpstr>
      <vt:lpstr>PowerPoint Presentation</vt:lpstr>
      <vt:lpstr>Agenda</vt:lpstr>
      <vt:lpstr>Project Cylon Product Overview</vt:lpstr>
      <vt:lpstr>PowerPoint Presentation</vt:lpstr>
      <vt:lpstr>Market Trends</vt:lpstr>
      <vt:lpstr>Canopy Market Trends</vt:lpstr>
      <vt:lpstr>PowerPoint Presentation</vt:lpstr>
      <vt:lpstr>Canopy Product Line Strategy</vt:lpstr>
      <vt:lpstr>Canopy Competitive Market Performance Today</vt:lpstr>
      <vt:lpstr>PowerPoint Presentation</vt:lpstr>
      <vt:lpstr>Product Requirements</vt:lpstr>
      <vt:lpstr>Project Cylon Product Overview</vt:lpstr>
      <vt:lpstr>PowerPoint Presentation</vt:lpstr>
      <vt:lpstr>Cree Lighting Canopy SWOT Analysis</vt:lpstr>
      <vt:lpstr>Competitive Product Attributes</vt:lpstr>
      <vt:lpstr>Competitive Product Attributes</vt:lpstr>
      <vt:lpstr>Competitive Product Attributes</vt:lpstr>
      <vt:lpstr>Competitive Landscape - CPY250</vt:lpstr>
      <vt:lpstr>PowerPoint Presentation</vt:lpstr>
      <vt:lpstr>Value Proposition</vt:lpstr>
      <vt:lpstr>PowerPoint Presentation</vt:lpstr>
      <vt:lpstr>Annual Volume Projections</vt:lpstr>
      <vt:lpstr>Cannibalization</vt:lpstr>
      <vt:lpstr>Financial Summary</vt:lpstr>
      <vt:lpstr>PowerPoint Presentation</vt:lpstr>
      <vt:lpstr>Cylon Project Impact - Do Nothing vs Do</vt:lpstr>
      <vt:lpstr>PowerPoint Presentation</vt:lpstr>
      <vt:lpstr>Key Project Metrics</vt:lpstr>
      <vt:lpstr>Key Configurations Minimum Available at Launch</vt:lpstr>
      <vt:lpstr>Schedule Targets</vt:lpstr>
      <vt:lpstr>Project Cylon Product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Kip McDaniel</dc:creator>
  <cp:lastModifiedBy>Frank Fang</cp:lastModifiedBy>
  <cp:revision>34</cp:revision>
  <dcterms:created xsi:type="dcterms:W3CDTF">2019-05-10T14:48:59Z</dcterms:created>
  <dcterms:modified xsi:type="dcterms:W3CDTF">2020-04-27T03:28:15Z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0x010100075F3AD8C0680A448B3A1194FFC333B1</vt:lpwstr>
  </property>
</Properties>
</file>